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0"/>
  </p:notesMasterIdLst>
  <p:sldIdLst>
    <p:sldId id="256" r:id="rId8"/>
    <p:sldId id="271" r:id="rId9"/>
    <p:sldId id="347" r:id="rId10"/>
    <p:sldId id="348" r:id="rId11"/>
    <p:sldId id="340" r:id="rId12"/>
    <p:sldId id="341" r:id="rId13"/>
    <p:sldId id="342" r:id="rId14"/>
    <p:sldId id="343" r:id="rId15"/>
    <p:sldId id="344" r:id="rId16"/>
    <p:sldId id="345" r:id="rId17"/>
    <p:sldId id="346" r:id="rId18"/>
    <p:sldId id="337" r:id="rId19"/>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47"/>
            <p14:sldId id="348"/>
            <p14:sldId id="340"/>
            <p14:sldId id="341"/>
            <p14:sldId id="342"/>
            <p14:sldId id="343"/>
            <p14:sldId id="344"/>
            <p14:sldId id="345"/>
            <p14:sldId id="346"/>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2" autoAdjust="0"/>
    <p:restoredTop sz="76584" autoAdjust="0"/>
  </p:normalViewPr>
  <p:slideViewPr>
    <p:cSldViewPr>
      <p:cViewPr varScale="1">
        <p:scale>
          <a:sx n="98" d="100"/>
          <a:sy n="98" d="100"/>
        </p:scale>
        <p:origin x="564"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1/14/2018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talk about database transactions.</a:t>
            </a:r>
          </a:p>
          <a:p>
            <a:endParaRPr lang="en-US" baseline="0" dirty="0"/>
          </a:p>
          <a:p>
            <a:r>
              <a:rPr lang="en-US" baseline="0" dirty="0"/>
              <a:t>We’ll see how to group a series of operations together into a single transactions that you either COMMIT all at once or completely ROLLBACK everything.</a:t>
            </a:r>
          </a:p>
          <a:p>
            <a:endParaRPr lang="en-US" baseline="0" dirty="0"/>
          </a:p>
          <a:p>
            <a:r>
              <a:rPr lang="en-US" baseline="0" dirty="0"/>
              <a:t>We’ll see how to manage transactions in the presence of EXCEPTIONS and how to ensure that your code always closes the database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“not happy” case.</a:t>
            </a:r>
          </a:p>
          <a:p>
            <a:endParaRPr lang="en-US" dirty="0"/>
          </a:p>
          <a:p>
            <a:r>
              <a:rPr lang="en-US" dirty="0"/>
              <a:t>#1 We have some innocent looking code between our updates. We make the first update</a:t>
            </a:r>
          </a:p>
          <a:p>
            <a:endParaRPr lang="en-US" dirty="0"/>
          </a:p>
          <a:p>
            <a:r>
              <a:rPr lang="en-US" dirty="0"/>
              <a:t>#2 Then something bad happens. We are trying to change the first element of the array. But the array is empty. Oops. Our program throws an exception and we jump over the commit to the rollback statement. That first update never happened.</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4084959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always close your connection – just as you would a file or a socket.</a:t>
            </a:r>
          </a:p>
          <a:p>
            <a:endParaRPr lang="en-US" dirty="0"/>
          </a:p>
          <a:p>
            <a:r>
              <a:rPr lang="en-US" dirty="0"/>
              <a:t>The “best practice” is to put the CLOSE in the finally block of our try/except. Remember that the FINALLY code is always executed on the way out of the try.</a:t>
            </a:r>
          </a:p>
          <a:p>
            <a:endParaRPr lang="en-US" dirty="0"/>
          </a:p>
          <a:p>
            <a:r>
              <a:rPr lang="en-US" dirty="0"/>
              <a:t>#1 The code might reach the end of the try code. This block of code was a success, and we commit the transaction.</a:t>
            </a:r>
          </a:p>
          <a:p>
            <a:br>
              <a:rPr lang="en-US" dirty="0"/>
            </a:br>
            <a:r>
              <a:rPr lang="en-US" dirty="0"/>
              <a:t>#2 Or there might have been an exception in here somewhere. We abort the try block and jump to the except block where we rollback the changes we made.</a:t>
            </a:r>
          </a:p>
          <a:p>
            <a:endParaRPr lang="en-US" dirty="0"/>
          </a:p>
          <a:p>
            <a:r>
              <a:rPr lang="en-US" dirty="0"/>
              <a:t>#3 But no matter which route we took we always end up in the finally block.</a:t>
            </a:r>
          </a:p>
          <a:p>
            <a:endParaRPr lang="en-US" dirty="0"/>
          </a:p>
          <a:p>
            <a:r>
              <a:rPr lang="en-US" dirty="0"/>
              <a:t>How is this better than the code before where we put the close on the line after the try/except – without the “finally” keyword?</a:t>
            </a:r>
          </a:p>
          <a:p>
            <a:endParaRPr lang="en-US" dirty="0"/>
          </a:p>
          <a:p>
            <a:r>
              <a:rPr lang="en-US" dirty="0"/>
              <a:t>Well, what happens if the code here in the exception handler raises an exception? In the previous code that exception would abort the code block and skip the close.</a:t>
            </a:r>
          </a:p>
          <a:p>
            <a:endParaRPr lang="en-US" dirty="0"/>
          </a:p>
          <a:p>
            <a:r>
              <a:rPr lang="en-US" dirty="0"/>
              <a:t>#4 But the finally block is always executed no matter wat – even if the exception handler raises an exception.</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4273145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There is nothing for you to submit to me.</a:t>
            </a:r>
          </a:p>
          <a:p>
            <a:endParaRPr lang="en-US" baseline="0" dirty="0"/>
          </a:p>
          <a:p>
            <a:r>
              <a:rPr lang="en-US" baseline="0" dirty="0"/>
              <a:t>Try writing a program that adds a new grade to the GRADES table. Maybe this is a good utility function for </a:t>
            </a:r>
            <a:r>
              <a:rPr lang="en-US" baseline="0" dirty="0" err="1"/>
              <a:t>DBUtil</a:t>
            </a:r>
            <a:r>
              <a:rPr lang="en-US" baseline="0" dirty="0"/>
              <a:t>.</a:t>
            </a:r>
          </a:p>
          <a:p>
            <a:endParaRPr lang="en-US" baseline="0" dirty="0"/>
          </a:p>
          <a:p>
            <a:r>
              <a:rPr lang="en-US" baseline="0" dirty="0"/>
              <a:t>Write a function to add a new row to the STUDENTS table. We hope new students join our class!</a:t>
            </a:r>
          </a:p>
          <a:p>
            <a:endParaRPr lang="en-US" baseline="0" dirty="0"/>
          </a:p>
          <a:p>
            <a:r>
              <a:rPr lang="en-US" baseline="0" dirty="0"/>
              <a:t>And write a function to edit the information on a row in the STUDENTS table in case a student changes name or phone number.</a:t>
            </a:r>
          </a:p>
          <a:p>
            <a:endParaRPr lang="en-US" baseline="0" dirty="0"/>
          </a:p>
          <a:p>
            <a:r>
              <a:rPr lang="en-US" baseline="0" dirty="0"/>
              <a:t>Send me email if you have an questions.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transactions and why do we need them? When you hear the word transactions, you might think of banking. And that leads us to a classic example.</a:t>
            </a:r>
          </a:p>
          <a:p>
            <a:endParaRPr lang="en-US" dirty="0"/>
          </a:p>
          <a:p>
            <a:r>
              <a:rPr lang="en-US" dirty="0"/>
              <a:t>Here is Joe at the ATM. He wants to transfer five hundred dollars into his daughter’s account.</a:t>
            </a:r>
          </a:p>
          <a:p>
            <a:endParaRPr lang="en-US" dirty="0"/>
          </a:p>
          <a:p>
            <a:r>
              <a:rPr lang="en-US" dirty="0"/>
              <a:t>Here is the bank’s database server – probably in a datacenter somewhere in another state. We are writing the code that runs in the ATM machine. How do we handle the transfer?</a:t>
            </a:r>
          </a:p>
          <a:p>
            <a:endParaRPr lang="en-US" dirty="0"/>
          </a:p>
          <a:p>
            <a:r>
              <a:rPr lang="en-US" dirty="0"/>
              <a:t>#1 First, our code connects to the database.</a:t>
            </a:r>
          </a:p>
          <a:p>
            <a:endParaRPr lang="en-US" dirty="0"/>
          </a:p>
          <a:p>
            <a:r>
              <a:rPr lang="en-US" dirty="0"/>
              <a:t>#2 We take $500 from Joe’s account. How? Probably  SQL UPDATE command.</a:t>
            </a:r>
          </a:p>
          <a:p>
            <a:endParaRPr lang="en-US" dirty="0"/>
          </a:p>
          <a:p>
            <a:r>
              <a:rPr lang="en-US" dirty="0"/>
              <a:t>#3 Money comes out. Joes balance goes from 800 to 500.</a:t>
            </a:r>
          </a:p>
          <a:p>
            <a:endParaRPr lang="en-US" dirty="0"/>
          </a:p>
          <a:p>
            <a:r>
              <a:rPr lang="en-US" dirty="0"/>
              <a:t>#4 Then we give the money to Ann. Probably another UPDATE statement with a different row in the table.</a:t>
            </a:r>
          </a:p>
          <a:p>
            <a:endParaRPr lang="en-US" dirty="0"/>
          </a:p>
          <a:p>
            <a:r>
              <a:rPr lang="en-US" dirty="0"/>
              <a:t>#5 Money goes in. Balance goes from 200 to 700.</a:t>
            </a:r>
          </a:p>
          <a:p>
            <a:endParaRPr lang="en-US" dirty="0"/>
          </a:p>
          <a:p>
            <a:r>
              <a:rPr lang="en-US" dirty="0"/>
              <a:t>#6 And finally we close the connection.</a:t>
            </a:r>
          </a:p>
          <a:p>
            <a:endParaRPr lang="en-US" dirty="0"/>
          </a:p>
          <a:p>
            <a:r>
              <a:rPr lang="en-US" dirty="0"/>
              <a:t>That is what we call the HAPPY PATH. Everything is working as expected. Everyone is happy.</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494414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the same transfer on another day when they are working on the road behind the bank.</a:t>
            </a:r>
          </a:p>
          <a:p>
            <a:endParaRPr lang="en-US" dirty="0"/>
          </a:p>
          <a:p>
            <a:r>
              <a:rPr lang="en-US" dirty="0"/>
              <a:t>Here is Joe at the ATM.</a:t>
            </a:r>
          </a:p>
          <a:p>
            <a:endParaRPr lang="en-US" dirty="0"/>
          </a:p>
          <a:p>
            <a:r>
              <a:rPr lang="en-US" dirty="0"/>
              <a:t>#1 Our code connects to the database</a:t>
            </a:r>
          </a:p>
          <a:p>
            <a:endParaRPr lang="en-US" dirty="0"/>
          </a:p>
          <a:p>
            <a:r>
              <a:rPr lang="en-US" dirty="0"/>
              <a:t>#2 We take $500 from Joe’s account</a:t>
            </a:r>
          </a:p>
          <a:p>
            <a:endParaRPr lang="en-US" dirty="0"/>
          </a:p>
          <a:p>
            <a:r>
              <a:rPr lang="en-US" dirty="0"/>
              <a:t>#3 And here comes Hank digging up the road. He’s in a hurry because it’s almost lunch time.</a:t>
            </a:r>
          </a:p>
          <a:p>
            <a:endParaRPr lang="en-US" dirty="0"/>
          </a:p>
          <a:p>
            <a:r>
              <a:rPr lang="en-US" dirty="0"/>
              <a:t>#4 He cuts the cable between the ATM and the database.</a:t>
            </a:r>
          </a:p>
          <a:p>
            <a:endParaRPr lang="en-US" dirty="0"/>
          </a:p>
          <a:p>
            <a:r>
              <a:rPr lang="en-US" dirty="0"/>
              <a:t>#5 Our code tries to finish the transfer but the database connection has been broken – literally.</a:t>
            </a:r>
          </a:p>
          <a:p>
            <a:endParaRPr lang="en-US" dirty="0"/>
          </a:p>
          <a:p>
            <a:r>
              <a:rPr lang="en-US" dirty="0"/>
              <a:t>We updated Joe to take the $500 out, but we didn’t update Ann to get the $500. The money has just vanished.</a:t>
            </a:r>
          </a:p>
          <a:p>
            <a:endParaRPr lang="en-US" dirty="0"/>
          </a:p>
          <a:p>
            <a:r>
              <a:rPr lang="en-US" dirty="0"/>
              <a:t>#6 We want to tell the database that these statements are a single transaction. Either they all succeed or they all fail. They always go together. At the end of the transaction we either COMMIT the changes to the database or we ROLLBACK the changes completely – in this case the $500 remains in Joe’s account.</a:t>
            </a:r>
          </a:p>
          <a:p>
            <a:endParaRPr lang="en-US" dirty="0"/>
          </a:p>
          <a:p>
            <a:r>
              <a:rPr lang="en-US" dirty="0"/>
              <a:t>And if the connection breaks – if the database doesn’t get a COMMIT – then the ROLLBACK is automatic.</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91381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writing some utility functions we can use from other parts of the code. A simple one is the PRINT GRADES function. It prints out the grade and student information for each row in the GRADES table.</a:t>
            </a:r>
          </a:p>
          <a:p>
            <a:endParaRPr lang="en-US" dirty="0"/>
          </a:p>
          <a:p>
            <a:r>
              <a:rPr lang="en-US" dirty="0"/>
              <a:t>Let’s call this file DBUTIL.PY</a:t>
            </a:r>
          </a:p>
          <a:p>
            <a:r>
              <a:rPr lang="en-US" dirty="0"/>
              <a:t>#1 First import sqlite3</a:t>
            </a:r>
          </a:p>
          <a:p>
            <a:r>
              <a:rPr lang="en-US" dirty="0"/>
              <a:t>#2 Here is our function – print grades</a:t>
            </a:r>
          </a:p>
          <a:p>
            <a:r>
              <a:rPr lang="en-US" dirty="0"/>
              <a:t>#3 Connect to the database and get a cursor</a:t>
            </a:r>
          </a:p>
          <a:p>
            <a:r>
              <a:rPr lang="en-US" dirty="0"/>
              <a:t>#4 Execute our cool SELECT statement with its fancy join</a:t>
            </a:r>
          </a:p>
          <a:p>
            <a:r>
              <a:rPr lang="en-US" dirty="0"/>
              <a:t>#5 Get all the rows at once</a:t>
            </a:r>
          </a:p>
          <a:p>
            <a:r>
              <a:rPr lang="en-US" dirty="0"/>
              <a:t>#6 And print them</a:t>
            </a:r>
          </a:p>
          <a:p>
            <a:r>
              <a:rPr lang="en-US" dirty="0"/>
              <a:t>#7 Then close the connection</a:t>
            </a:r>
          </a:p>
          <a:p>
            <a:endParaRPr lang="en-US" dirty="0"/>
          </a:p>
          <a:p>
            <a:r>
              <a:rPr lang="en-US" dirty="0"/>
              <a:t>#8 Now in other code – say Tinker.py – we can use call this function</a:t>
            </a:r>
          </a:p>
          <a:p>
            <a:endParaRPr lang="en-US" dirty="0"/>
          </a:p>
          <a:p>
            <a:r>
              <a:rPr lang="en-US" dirty="0"/>
              <a:t>#9 Import the module we just created</a:t>
            </a:r>
          </a:p>
          <a:p>
            <a:endParaRPr lang="en-US" dirty="0"/>
          </a:p>
          <a:p>
            <a:r>
              <a:rPr lang="en-US" dirty="0"/>
              <a:t>#10 And call the function</a:t>
            </a:r>
          </a:p>
          <a:p>
            <a:endParaRPr lang="en-US" dirty="0"/>
          </a:p>
          <a:p>
            <a:r>
              <a:rPr lang="en-US" dirty="0"/>
              <a:t>#11 There is our list of grades</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287610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Mrs. Horton made a mistake grading the last test. It turns out that Ann got the last spelling word correct – not Pat. Mrs. Horton needs to take five points from Pat and give them to Ann.</a:t>
            </a:r>
          </a:p>
          <a:p>
            <a:endParaRPr lang="en-US" dirty="0"/>
          </a:p>
          <a:p>
            <a:r>
              <a:rPr lang="en-US" dirty="0"/>
              <a:t>Let’s see the grades before the adjustment.</a:t>
            </a:r>
          </a:p>
          <a:p>
            <a:endParaRPr lang="en-US" dirty="0"/>
          </a:p>
          <a:p>
            <a:r>
              <a:rPr lang="en-US" dirty="0"/>
              <a:t>#1 We’ll call our new utility function</a:t>
            </a:r>
          </a:p>
          <a:p>
            <a:r>
              <a:rPr lang="en-US" dirty="0"/>
              <a:t>#2 And there they are. Ann needs to go from 85 to 90 and Pat need to go from 97 to 92.</a:t>
            </a:r>
          </a:p>
          <a:p>
            <a:endParaRPr lang="en-US" dirty="0"/>
          </a:p>
          <a:p>
            <a:r>
              <a:rPr lang="en-US" dirty="0"/>
              <a:t>#3 Connect to the database</a:t>
            </a:r>
          </a:p>
          <a:p>
            <a:r>
              <a:rPr lang="en-US" dirty="0"/>
              <a:t>#4 We’ll need to import sqlite3</a:t>
            </a:r>
          </a:p>
          <a:p>
            <a:endParaRPr lang="en-US" dirty="0"/>
          </a:p>
          <a:p>
            <a:r>
              <a:rPr lang="en-US" dirty="0"/>
              <a:t>#5 Get a cursor object</a:t>
            </a:r>
          </a:p>
          <a:p>
            <a:endParaRPr lang="en-US" dirty="0"/>
          </a:p>
          <a:p>
            <a:r>
              <a:rPr lang="en-US" dirty="0"/>
              <a:t>#6 Execute the update to change Ann’s grade. She gets a 90.</a:t>
            </a:r>
          </a:p>
          <a:p>
            <a:r>
              <a:rPr lang="en-US" dirty="0"/>
              <a:t>#7 Update the change to Pat’s grade. He gets a 92.</a:t>
            </a:r>
          </a:p>
          <a:p>
            <a:endParaRPr lang="en-US" dirty="0"/>
          </a:p>
          <a:p>
            <a:r>
              <a:rPr lang="en-US" dirty="0"/>
              <a:t>#8 Let’s fetch the rows from the grades table and see how they look now. </a:t>
            </a:r>
          </a:p>
          <a:p>
            <a:endParaRPr lang="en-US" dirty="0"/>
          </a:p>
          <a:p>
            <a:r>
              <a:rPr lang="en-US" dirty="0"/>
              <a:t>#9 Yep – Ann with a 90 and Pat with a 92.</a:t>
            </a:r>
          </a:p>
          <a:p>
            <a:endParaRPr lang="en-US" dirty="0"/>
          </a:p>
          <a:p>
            <a:r>
              <a:rPr lang="en-US" dirty="0"/>
              <a:t>#10 Close our connection</a:t>
            </a:r>
          </a:p>
          <a:p>
            <a:endParaRPr lang="en-US" dirty="0"/>
          </a:p>
          <a:p>
            <a:r>
              <a:rPr lang="en-US" dirty="0"/>
              <a:t>#11 Let’s call our utility function to see the updated grades</a:t>
            </a:r>
          </a:p>
          <a:p>
            <a:endParaRPr lang="en-US" dirty="0"/>
          </a:p>
          <a:p>
            <a:r>
              <a:rPr lang="en-US" dirty="0"/>
              <a:t>#12 And nothing changed. Ann is back at 85 and Pat is back at 97.</a:t>
            </a:r>
          </a:p>
          <a:p>
            <a:br>
              <a:rPr lang="en-US" dirty="0"/>
            </a:br>
            <a:r>
              <a:rPr lang="en-US" dirty="0"/>
              <a:t>#13 What happened? We printed the grades right before we closed the connection – we didn’t do anything to change them back. What’s going on here?</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2648275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you make to the database are not finalized until you call “rollback” or “commit” on the connection object.</a:t>
            </a:r>
          </a:p>
          <a:p>
            <a:endParaRPr lang="en-US" dirty="0"/>
          </a:p>
          <a:p>
            <a:r>
              <a:rPr lang="en-US" dirty="0"/>
              <a:t>#1 You automatically start a new transaction when you connect to the database in sqlite3.</a:t>
            </a:r>
          </a:p>
          <a:p>
            <a:endParaRPr lang="en-US" dirty="0"/>
          </a:p>
          <a:p>
            <a:r>
              <a:rPr lang="en-US" dirty="0"/>
              <a:t>#2 Before you close your connection you can call ROLLBACK to abort the changes.</a:t>
            </a:r>
          </a:p>
          <a:p>
            <a:endParaRPr lang="en-US" dirty="0"/>
          </a:p>
          <a:p>
            <a:r>
              <a:rPr lang="en-US" dirty="0"/>
              <a:t>#3 Or if you like them then call COMMIT.</a:t>
            </a:r>
          </a:p>
          <a:p>
            <a:endParaRPr lang="en-US" dirty="0"/>
          </a:p>
          <a:p>
            <a:r>
              <a:rPr lang="en-US" dirty="0"/>
              <a:t>#4 If you close the connection without calling either then the database does a ROLLBACK for you. If you want the changes to go through you MUST call COMMIT.</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417017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again.</a:t>
            </a:r>
          </a:p>
          <a:p>
            <a:endParaRPr lang="en-US" dirty="0"/>
          </a:p>
          <a:p>
            <a:r>
              <a:rPr lang="en-US" dirty="0"/>
              <a:t>#1 Connect to the database. This starts a new transaction.</a:t>
            </a:r>
          </a:p>
          <a:p>
            <a:endParaRPr lang="en-US" dirty="0"/>
          </a:p>
          <a:p>
            <a:r>
              <a:rPr lang="en-US" dirty="0"/>
              <a:t>#2 Get our cursor object. Update Ann. Update Pat.</a:t>
            </a:r>
          </a:p>
          <a:p>
            <a:endParaRPr lang="en-US" dirty="0"/>
          </a:p>
          <a:p>
            <a:r>
              <a:rPr lang="en-US" dirty="0"/>
              <a:t>#3 Now we COMMIT the changes to the database.</a:t>
            </a:r>
          </a:p>
          <a:p>
            <a:endParaRPr lang="en-US" dirty="0"/>
          </a:p>
          <a:p>
            <a:r>
              <a:rPr lang="en-US" dirty="0"/>
              <a:t>#4 Close the connection</a:t>
            </a:r>
          </a:p>
          <a:p>
            <a:endParaRPr lang="en-US" dirty="0"/>
          </a:p>
          <a:p>
            <a:r>
              <a:rPr lang="en-US" dirty="0"/>
              <a:t>#5 Let’s try that utility function again</a:t>
            </a:r>
          </a:p>
          <a:p>
            <a:endParaRPr lang="en-US" dirty="0"/>
          </a:p>
          <a:p>
            <a:r>
              <a:rPr lang="en-US" dirty="0"/>
              <a:t>#6 There are the changes committed through for us.</a:t>
            </a:r>
          </a:p>
          <a:p>
            <a:endParaRPr lang="en-US" dirty="0"/>
          </a:p>
          <a:p>
            <a:r>
              <a:rPr lang="en-US" dirty="0"/>
              <a:t>What happens if Mrs. Horton’s computer crashes between the updates? The database doesn’t change because there was no COMMIT.</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2846934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practice is to wrap your database transaction in a try/catch block. That way you catch any nasty problems that might arise.</a:t>
            </a:r>
          </a:p>
          <a:p>
            <a:endParaRPr lang="en-US" dirty="0"/>
          </a:p>
          <a:p>
            <a:r>
              <a:rPr lang="en-US" dirty="0"/>
              <a:t>We have our connection and our cursor.</a:t>
            </a:r>
          </a:p>
          <a:p>
            <a:endParaRPr lang="en-US" dirty="0"/>
          </a:p>
          <a:p>
            <a:r>
              <a:rPr lang="en-US" dirty="0"/>
              <a:t>#1 We do our work</a:t>
            </a:r>
          </a:p>
          <a:p>
            <a:endParaRPr lang="en-US" dirty="0"/>
          </a:p>
          <a:p>
            <a:r>
              <a:rPr lang="en-US" dirty="0"/>
              <a:t>#2 And commit. That’s the entire lifespan of our transaction.</a:t>
            </a:r>
          </a:p>
          <a:p>
            <a:endParaRPr lang="en-US" dirty="0"/>
          </a:p>
          <a:p>
            <a:r>
              <a:rPr lang="en-US" dirty="0"/>
              <a:t>#3 Let’s put a try/except block around it.</a:t>
            </a:r>
          </a:p>
          <a:p>
            <a:endParaRPr lang="en-US" dirty="0"/>
          </a:p>
          <a:p>
            <a:r>
              <a:rPr lang="en-US" dirty="0"/>
              <a:t>#4 If anything goes wrong in the block the program jumps here and rolls everything back</a:t>
            </a:r>
          </a:p>
          <a:p>
            <a:endParaRPr lang="en-US" dirty="0"/>
          </a:p>
          <a:p>
            <a:r>
              <a:rPr lang="en-US" dirty="0"/>
              <a:t>#5 In our happy case when everything works we get to the end of the try block and jump over the except part.</a:t>
            </a:r>
          </a:p>
          <a:p>
            <a:endParaRPr lang="en-US" dirty="0"/>
          </a:p>
          <a:p>
            <a:r>
              <a:rPr lang="en-US" dirty="0"/>
              <a:t>Either way … happy or not … we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396700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ebpy.org/cookbook/transac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SQL Transactions</a:t>
            </a:r>
          </a:p>
        </p:txBody>
      </p:sp>
      <p:sp>
        <p:nvSpPr>
          <p:cNvPr id="3" name="Content Placeholder 2"/>
          <p:cNvSpPr>
            <a:spLocks noGrp="1"/>
          </p:cNvSpPr>
          <p:nvPr>
            <p:ph idx="1"/>
          </p:nvPr>
        </p:nvSpPr>
        <p:spPr>
          <a:xfrm>
            <a:off x="304800" y="1200151"/>
            <a:ext cx="4343400" cy="2590799"/>
          </a:xfrm>
        </p:spPr>
        <p:txBody>
          <a:bodyPr>
            <a:normAutofit/>
          </a:bodyPr>
          <a:lstStyle/>
          <a:p>
            <a:pPr>
              <a:buFont typeface="Arial" charset="0"/>
              <a:buChar char="•"/>
            </a:pPr>
            <a:r>
              <a:rPr lang="en-US" dirty="0"/>
              <a:t>Commit</a:t>
            </a:r>
          </a:p>
          <a:p>
            <a:pPr>
              <a:buFont typeface="Arial" charset="0"/>
              <a:buChar char="•"/>
            </a:pPr>
            <a:r>
              <a:rPr lang="en-US" dirty="0"/>
              <a:t>Rollback</a:t>
            </a:r>
          </a:p>
          <a:p>
            <a:pPr>
              <a:buFont typeface="Arial" charset="0"/>
              <a:buChar char="•"/>
            </a:pPr>
            <a:r>
              <a:rPr lang="en-US" dirty="0"/>
              <a:t>Exception path</a:t>
            </a:r>
          </a:p>
          <a:p>
            <a:pPr>
              <a:buFont typeface="Arial" charset="0"/>
              <a:buChar char="•"/>
            </a:pPr>
            <a:r>
              <a:rPr lang="en-US" dirty="0"/>
              <a:t>Always close the connection</a:t>
            </a:r>
          </a:p>
          <a:p>
            <a:pPr>
              <a:buFont typeface="Arial" charset="0"/>
              <a:buChar char="•"/>
            </a:pPr>
            <a:endParaRPr lang="en-US" sz="1800" dirty="0"/>
          </a:p>
        </p:txBody>
      </p:sp>
      <p:pic>
        <p:nvPicPr>
          <p:cNvPr id="6" name="Picture 5">
            <a:extLst>
              <a:ext uri="{FF2B5EF4-FFF2-40B4-BE49-F238E27FC236}">
                <a16:creationId xmlns:a16="http://schemas.microsoft.com/office/drawing/2014/main" id="{2867EBA7-1E63-4D19-A1F0-EA1AC5435F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856" y="1352550"/>
            <a:ext cx="4017546" cy="2678842"/>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4B47-7757-48C1-B4BD-8401F88AAB6F}"/>
              </a:ext>
            </a:extLst>
          </p:cNvPr>
          <p:cNvSpPr>
            <a:spLocks noGrp="1"/>
          </p:cNvSpPr>
          <p:nvPr>
            <p:ph type="title"/>
          </p:nvPr>
        </p:nvSpPr>
        <p:spPr/>
        <p:txBody>
          <a:bodyPr/>
          <a:lstStyle/>
          <a:p>
            <a:r>
              <a:rPr lang="en-US" dirty="0"/>
              <a:t>Handling Exceptions</a:t>
            </a:r>
          </a:p>
        </p:txBody>
      </p:sp>
      <p:sp>
        <p:nvSpPr>
          <p:cNvPr id="4" name="Slide Number Placeholder 3">
            <a:extLst>
              <a:ext uri="{FF2B5EF4-FFF2-40B4-BE49-F238E27FC236}">
                <a16:creationId xmlns:a16="http://schemas.microsoft.com/office/drawing/2014/main" id="{F3005E09-B461-478A-B3AC-A1B1218D996C}"/>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AD7211D7-281C-47FF-92B9-98C33455FDD6}"/>
              </a:ext>
            </a:extLst>
          </p:cNvPr>
          <p:cNvSpPr/>
          <p:nvPr/>
        </p:nvSpPr>
        <p:spPr>
          <a:xfrm>
            <a:off x="304800" y="797971"/>
            <a:ext cx="5257800" cy="3847079"/>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name=17'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empty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empty[</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name=35'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conn.commit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conn.rollback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C29E1DEA-45A8-4BDE-8302-FDE41A3F2265}"/>
              </a:ext>
            </a:extLst>
          </p:cNvPr>
          <p:cNvSpPr/>
          <p:nvPr/>
        </p:nvSpPr>
        <p:spPr>
          <a:xfrm>
            <a:off x="626269" y="2182141"/>
            <a:ext cx="1216819" cy="4824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55EE48DD-AD0A-4BFC-A8A5-C30EB7946393}"/>
              </a:ext>
            </a:extLst>
          </p:cNvPr>
          <p:cNvSpPr txBox="1"/>
          <p:nvPr/>
        </p:nvSpPr>
        <p:spPr>
          <a:xfrm>
            <a:off x="1926432" y="2238714"/>
            <a:ext cx="2728912" cy="369332"/>
          </a:xfrm>
          <a:prstGeom prst="rect">
            <a:avLst/>
          </a:prstGeom>
          <a:noFill/>
        </p:spPr>
        <p:txBody>
          <a:bodyPr wrap="square" rtlCol="0">
            <a:spAutoFit/>
          </a:bodyPr>
          <a:lstStyle/>
          <a:p>
            <a:r>
              <a:rPr lang="en-US" dirty="0">
                <a:solidFill>
                  <a:srgbClr val="C00000"/>
                </a:solidFill>
              </a:rPr>
              <a:t>Something bad happens</a:t>
            </a:r>
          </a:p>
        </p:txBody>
      </p:sp>
      <p:sp>
        <p:nvSpPr>
          <p:cNvPr id="8" name="Arrow: Curved Left 7">
            <a:extLst>
              <a:ext uri="{FF2B5EF4-FFF2-40B4-BE49-F238E27FC236}">
                <a16:creationId xmlns:a16="http://schemas.microsoft.com/office/drawing/2014/main" id="{955E3655-0950-46B3-8200-C533DA430CE4}"/>
              </a:ext>
            </a:extLst>
          </p:cNvPr>
          <p:cNvSpPr/>
          <p:nvPr/>
        </p:nvSpPr>
        <p:spPr>
          <a:xfrm>
            <a:off x="2033587" y="2571750"/>
            <a:ext cx="914400" cy="1583531"/>
          </a:xfrm>
          <a:prstGeom prst="curvedLeftArrow">
            <a:avLst>
              <a:gd name="adj1" fmla="val 13886"/>
              <a:gd name="adj2" fmla="val 50000"/>
              <a:gd name="adj3" fmla="val 25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1761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fade">
                                      <p:cBhvr>
                                        <p:cTn id="10" dur="500"/>
                                        <p:tgtEl>
                                          <p:spTgt spid="5">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C29E-7E9D-4B3B-8608-1E72498502DA}"/>
              </a:ext>
            </a:extLst>
          </p:cNvPr>
          <p:cNvSpPr>
            <a:spLocks noGrp="1"/>
          </p:cNvSpPr>
          <p:nvPr>
            <p:ph type="title"/>
          </p:nvPr>
        </p:nvSpPr>
        <p:spPr/>
        <p:txBody>
          <a:bodyPr/>
          <a:lstStyle/>
          <a:p>
            <a:r>
              <a:rPr lang="en-US" dirty="0"/>
              <a:t>Always Close</a:t>
            </a:r>
          </a:p>
        </p:txBody>
      </p:sp>
      <p:sp>
        <p:nvSpPr>
          <p:cNvPr id="3" name="Content Placeholder 2">
            <a:extLst>
              <a:ext uri="{FF2B5EF4-FFF2-40B4-BE49-F238E27FC236}">
                <a16:creationId xmlns:a16="http://schemas.microsoft.com/office/drawing/2014/main" id="{EF9E7EC2-56A9-4C44-A28B-15AB718A475A}"/>
              </a:ext>
            </a:extLst>
          </p:cNvPr>
          <p:cNvSpPr>
            <a:spLocks noGrp="1"/>
          </p:cNvSpPr>
          <p:nvPr>
            <p:ph idx="1"/>
          </p:nvPr>
        </p:nvSpPr>
        <p:spPr>
          <a:xfrm>
            <a:off x="76200" y="666750"/>
            <a:ext cx="8991600" cy="838200"/>
          </a:xfrm>
        </p:spPr>
        <p:txBody>
          <a:bodyPr/>
          <a:lstStyle/>
          <a:p>
            <a:r>
              <a:rPr lang="en-US" dirty="0"/>
              <a:t>You must always close the connection when you are done</a:t>
            </a:r>
          </a:p>
          <a:p>
            <a:r>
              <a:rPr lang="en-US" dirty="0"/>
              <a:t>This is the “best practice” code structure:</a:t>
            </a:r>
          </a:p>
        </p:txBody>
      </p:sp>
      <p:sp>
        <p:nvSpPr>
          <p:cNvPr id="4" name="Slide Number Placeholder 3">
            <a:extLst>
              <a:ext uri="{FF2B5EF4-FFF2-40B4-BE49-F238E27FC236}">
                <a16:creationId xmlns:a16="http://schemas.microsoft.com/office/drawing/2014/main" id="{D4087BFE-CF69-4205-968D-0649D47BA071}"/>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Rectangle 4">
            <a:extLst>
              <a:ext uri="{FF2B5EF4-FFF2-40B4-BE49-F238E27FC236}">
                <a16:creationId xmlns:a16="http://schemas.microsoft.com/office/drawing/2014/main" id="{C87345BC-D138-4F18-BEF7-F87A993144A9}"/>
              </a:ext>
            </a:extLst>
          </p:cNvPr>
          <p:cNvSpPr/>
          <p:nvPr/>
        </p:nvSpPr>
        <p:spPr>
          <a:xfrm>
            <a:off x="381000" y="1711100"/>
            <a:ext cx="6629400" cy="2850011"/>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name=17'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name=35'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conn.commit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conn.rollback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E2B6CCE0-1669-49BC-8DF5-6E2C04861026}"/>
              </a:ext>
            </a:extLst>
          </p:cNvPr>
          <p:cNvCxnSpPr>
            <a:cxnSpLocks/>
          </p:cNvCxnSpPr>
          <p:nvPr/>
        </p:nvCxnSpPr>
        <p:spPr>
          <a:xfrm flipH="1">
            <a:off x="1978818" y="3236118"/>
            <a:ext cx="8382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B6B2DA6-A2C8-4AD1-BC8E-8F84B4E790A7}"/>
              </a:ext>
            </a:extLst>
          </p:cNvPr>
          <p:cNvSpPr txBox="1"/>
          <p:nvPr/>
        </p:nvSpPr>
        <p:spPr>
          <a:xfrm>
            <a:off x="2817018" y="3051452"/>
            <a:ext cx="2728912" cy="369332"/>
          </a:xfrm>
          <a:prstGeom prst="rect">
            <a:avLst/>
          </a:prstGeom>
          <a:noFill/>
        </p:spPr>
        <p:txBody>
          <a:bodyPr wrap="square" rtlCol="0">
            <a:spAutoFit/>
          </a:bodyPr>
          <a:lstStyle/>
          <a:p>
            <a:r>
              <a:rPr lang="en-US" dirty="0">
                <a:solidFill>
                  <a:srgbClr val="C00000"/>
                </a:solidFill>
              </a:rPr>
              <a:t>Everything is OK … commit</a:t>
            </a:r>
          </a:p>
        </p:txBody>
      </p:sp>
      <p:cxnSp>
        <p:nvCxnSpPr>
          <p:cNvPr id="10" name="Straight Arrow Connector 9">
            <a:extLst>
              <a:ext uri="{FF2B5EF4-FFF2-40B4-BE49-F238E27FC236}">
                <a16:creationId xmlns:a16="http://schemas.microsoft.com/office/drawing/2014/main" id="{31F3BFDF-D468-4FD8-8337-294F37ADCDE3}"/>
              </a:ext>
            </a:extLst>
          </p:cNvPr>
          <p:cNvCxnSpPr>
            <a:cxnSpLocks/>
          </p:cNvCxnSpPr>
          <p:nvPr/>
        </p:nvCxnSpPr>
        <p:spPr>
          <a:xfrm flipH="1">
            <a:off x="2138362" y="3824286"/>
            <a:ext cx="8382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75B8D9-99C2-40B3-801F-A3A903FF0C73}"/>
              </a:ext>
            </a:extLst>
          </p:cNvPr>
          <p:cNvSpPr txBox="1"/>
          <p:nvPr/>
        </p:nvSpPr>
        <p:spPr>
          <a:xfrm>
            <a:off x="2976562" y="3639620"/>
            <a:ext cx="2728912" cy="369332"/>
          </a:xfrm>
          <a:prstGeom prst="rect">
            <a:avLst/>
          </a:prstGeom>
          <a:noFill/>
        </p:spPr>
        <p:txBody>
          <a:bodyPr wrap="square" rtlCol="0">
            <a:spAutoFit/>
          </a:bodyPr>
          <a:lstStyle/>
          <a:p>
            <a:r>
              <a:rPr lang="en-US" dirty="0">
                <a:solidFill>
                  <a:srgbClr val="C00000"/>
                </a:solidFill>
              </a:rPr>
              <a:t>Error handling … rollback</a:t>
            </a:r>
          </a:p>
        </p:txBody>
      </p:sp>
      <p:cxnSp>
        <p:nvCxnSpPr>
          <p:cNvPr id="12" name="Straight Arrow Connector 11">
            <a:extLst>
              <a:ext uri="{FF2B5EF4-FFF2-40B4-BE49-F238E27FC236}">
                <a16:creationId xmlns:a16="http://schemas.microsoft.com/office/drawing/2014/main" id="{A40AA23C-03BF-468D-B39B-BDE0FD0626F4}"/>
              </a:ext>
            </a:extLst>
          </p:cNvPr>
          <p:cNvCxnSpPr>
            <a:cxnSpLocks/>
          </p:cNvCxnSpPr>
          <p:nvPr/>
        </p:nvCxnSpPr>
        <p:spPr>
          <a:xfrm flipH="1">
            <a:off x="1874043" y="4410075"/>
            <a:ext cx="8382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974753-3ED4-45D4-81DF-305677088E2A}"/>
              </a:ext>
            </a:extLst>
          </p:cNvPr>
          <p:cNvSpPr txBox="1"/>
          <p:nvPr/>
        </p:nvSpPr>
        <p:spPr>
          <a:xfrm>
            <a:off x="2712243" y="4225409"/>
            <a:ext cx="2728912" cy="369332"/>
          </a:xfrm>
          <a:prstGeom prst="rect">
            <a:avLst/>
          </a:prstGeom>
          <a:noFill/>
        </p:spPr>
        <p:txBody>
          <a:bodyPr wrap="square" rtlCol="0">
            <a:spAutoFit/>
          </a:bodyPr>
          <a:lstStyle/>
          <a:p>
            <a:r>
              <a:rPr lang="en-US" dirty="0">
                <a:solidFill>
                  <a:srgbClr val="C00000"/>
                </a:solidFill>
              </a:rPr>
              <a:t>No matter what … close</a:t>
            </a:r>
          </a:p>
        </p:txBody>
      </p:sp>
      <p:sp>
        <p:nvSpPr>
          <p:cNvPr id="14" name="TextBox 13">
            <a:extLst>
              <a:ext uri="{FF2B5EF4-FFF2-40B4-BE49-F238E27FC236}">
                <a16:creationId xmlns:a16="http://schemas.microsoft.com/office/drawing/2014/main" id="{3050D733-C5F2-4E1C-A93C-DA95DCB4CCE3}"/>
              </a:ext>
            </a:extLst>
          </p:cNvPr>
          <p:cNvSpPr txBox="1"/>
          <p:nvPr/>
        </p:nvSpPr>
        <p:spPr>
          <a:xfrm>
            <a:off x="2721768" y="4505419"/>
            <a:ext cx="3252786" cy="276999"/>
          </a:xfrm>
          <a:prstGeom prst="rect">
            <a:avLst/>
          </a:prstGeom>
          <a:noFill/>
        </p:spPr>
        <p:txBody>
          <a:bodyPr wrap="square" rtlCol="0">
            <a:spAutoFit/>
          </a:bodyPr>
          <a:lstStyle/>
          <a:p>
            <a:r>
              <a:rPr lang="en-US" sz="1200" dirty="0">
                <a:solidFill>
                  <a:srgbClr val="C00000"/>
                </a:solidFill>
              </a:rPr>
              <a:t>Even if exception is raised in error handling</a:t>
            </a:r>
          </a:p>
        </p:txBody>
      </p:sp>
    </p:spTree>
    <p:extLst>
      <p:ext uri="{BB962C8B-B14F-4D97-AF65-F5344CB8AC3E}">
        <p14:creationId xmlns:p14="http://schemas.microsoft.com/office/powerpoint/2010/main" val="4331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5C346-52B7-4D86-9F40-FC79B6D4D8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6642" y="1090243"/>
            <a:ext cx="2954522" cy="2954522"/>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5542473" cy="2971800"/>
          </a:xfrm>
        </p:spPr>
        <p:txBody>
          <a:bodyPr/>
          <a:lstStyle/>
          <a:p>
            <a:r>
              <a:rPr lang="en-US" dirty="0"/>
              <a:t>Write a program to enter a new grade in the GRADES table.</a:t>
            </a:r>
          </a:p>
          <a:p>
            <a:r>
              <a:rPr lang="en-US" dirty="0"/>
              <a:t>Write a program to add a new student to the STUDENTS table.</a:t>
            </a:r>
          </a:p>
          <a:p>
            <a:r>
              <a:rPr lang="en-US" dirty="0"/>
              <a:t>Write a program to edit student information in the STUDENTS table.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https://www.elsevier.com/books/principles-of-transaction-processing/bernstein/978-1-55860-623-4</a:t>
            </a:r>
          </a:p>
          <a:p>
            <a:pPr marL="0" indent="0">
              <a:buNone/>
            </a:pPr>
            <a:endParaRPr lang="en-US" dirty="0">
              <a:hlinkClick r:id="rId3"/>
            </a:endParaRPr>
          </a:p>
          <a:p>
            <a:pPr marL="0" indent="0">
              <a:buNone/>
            </a:pPr>
            <a:r>
              <a:rPr lang="en-US" dirty="0">
                <a:hlinkClick r:id="rId3"/>
              </a:rPr>
              <a:t>http://webpy.org/cookbook/transactions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AF99BF3A-B417-4414-8397-3AB3A849E62E}"/>
              </a:ext>
            </a:extLst>
          </p:cNvPr>
          <p:cNvPicPr>
            <a:picLocks noChangeAspect="1"/>
          </p:cNvPicPr>
          <p:nvPr/>
        </p:nvPicPr>
        <p:blipFill>
          <a:blip r:embed="rId4"/>
          <a:stretch>
            <a:fillRect/>
          </a:stretch>
        </p:blipFill>
        <p:spPr>
          <a:xfrm>
            <a:off x="2514600" y="2647950"/>
            <a:ext cx="3771904" cy="2079936"/>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iece of paper&#10;&#10;Description generated with high confidence">
            <a:extLst>
              <a:ext uri="{FF2B5EF4-FFF2-40B4-BE49-F238E27FC236}">
                <a16:creationId xmlns:a16="http://schemas.microsoft.com/office/drawing/2014/main" id="{F0C80615-D28C-4EAA-B0AF-88C5BF59A7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6490" y="2303441"/>
            <a:ext cx="4012034" cy="2675167"/>
          </a:xfrm>
          <a:prstGeom prst="rect">
            <a:avLst/>
          </a:prstGeom>
        </p:spPr>
      </p:pic>
      <p:sp>
        <p:nvSpPr>
          <p:cNvPr id="2" name="Title 1">
            <a:extLst>
              <a:ext uri="{FF2B5EF4-FFF2-40B4-BE49-F238E27FC236}">
                <a16:creationId xmlns:a16="http://schemas.microsoft.com/office/drawing/2014/main" id="{B434C612-2DFB-4E6C-80D2-9F73A40DE096}"/>
              </a:ext>
            </a:extLst>
          </p:cNvPr>
          <p:cNvSpPr>
            <a:spLocks noGrp="1"/>
          </p:cNvSpPr>
          <p:nvPr>
            <p:ph type="title"/>
          </p:nvPr>
        </p:nvSpPr>
        <p:spPr>
          <a:xfrm>
            <a:off x="76200" y="57151"/>
            <a:ext cx="8982323" cy="609600"/>
          </a:xfrm>
        </p:spPr>
        <p:txBody>
          <a:bodyPr/>
          <a:lstStyle/>
          <a:p>
            <a:r>
              <a:rPr lang="en-US" dirty="0"/>
              <a:t>Transactions</a:t>
            </a:r>
          </a:p>
        </p:txBody>
      </p:sp>
      <p:sp>
        <p:nvSpPr>
          <p:cNvPr id="4" name="Slide Number Placeholder 3">
            <a:extLst>
              <a:ext uri="{FF2B5EF4-FFF2-40B4-BE49-F238E27FC236}">
                <a16:creationId xmlns:a16="http://schemas.microsoft.com/office/drawing/2014/main" id="{40A7D0F2-CE29-478C-BE08-04B344AA4A7D}"/>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7" name="Callout: Down Arrow 6">
            <a:extLst>
              <a:ext uri="{FF2B5EF4-FFF2-40B4-BE49-F238E27FC236}">
                <a16:creationId xmlns:a16="http://schemas.microsoft.com/office/drawing/2014/main" id="{958A7B99-624A-4B54-9339-CE1FE8059FBA}"/>
              </a:ext>
            </a:extLst>
          </p:cNvPr>
          <p:cNvSpPr/>
          <p:nvPr/>
        </p:nvSpPr>
        <p:spPr>
          <a:xfrm>
            <a:off x="3581401" y="819150"/>
            <a:ext cx="1828800" cy="99060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0BC6E7-BF1F-4BBA-A487-827464978462}"/>
              </a:ext>
            </a:extLst>
          </p:cNvPr>
          <p:cNvSpPr txBox="1"/>
          <p:nvPr/>
        </p:nvSpPr>
        <p:spPr>
          <a:xfrm>
            <a:off x="3695701" y="945118"/>
            <a:ext cx="1600200" cy="369332"/>
          </a:xfrm>
          <a:prstGeom prst="rect">
            <a:avLst/>
          </a:prstGeom>
          <a:noFill/>
        </p:spPr>
        <p:txBody>
          <a:bodyPr wrap="square" rtlCol="0">
            <a:spAutoFit/>
          </a:bodyPr>
          <a:lstStyle/>
          <a:p>
            <a:r>
              <a:rPr lang="en-US" dirty="0"/>
              <a:t>Connect to DB</a:t>
            </a:r>
          </a:p>
        </p:txBody>
      </p:sp>
      <p:sp>
        <p:nvSpPr>
          <p:cNvPr id="9" name="Callout: Down Arrow 8">
            <a:extLst>
              <a:ext uri="{FF2B5EF4-FFF2-40B4-BE49-F238E27FC236}">
                <a16:creationId xmlns:a16="http://schemas.microsoft.com/office/drawing/2014/main" id="{9A950543-BCE9-4390-ABEC-1748FA3E0F01}"/>
              </a:ext>
            </a:extLst>
          </p:cNvPr>
          <p:cNvSpPr/>
          <p:nvPr/>
        </p:nvSpPr>
        <p:spPr>
          <a:xfrm>
            <a:off x="3581402" y="1843789"/>
            <a:ext cx="1828800" cy="1144861"/>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D7023F-7286-4962-A129-7BBA2A7B2498}"/>
              </a:ext>
            </a:extLst>
          </p:cNvPr>
          <p:cNvSpPr txBox="1"/>
          <p:nvPr/>
        </p:nvSpPr>
        <p:spPr>
          <a:xfrm>
            <a:off x="3695701" y="1889914"/>
            <a:ext cx="1600200" cy="646331"/>
          </a:xfrm>
          <a:prstGeom prst="rect">
            <a:avLst/>
          </a:prstGeom>
          <a:noFill/>
        </p:spPr>
        <p:txBody>
          <a:bodyPr wrap="square" rtlCol="0">
            <a:spAutoFit/>
          </a:bodyPr>
          <a:lstStyle/>
          <a:p>
            <a:pPr algn="ctr"/>
            <a:r>
              <a:rPr lang="en-US" dirty="0"/>
              <a:t>Take $500 from Joe</a:t>
            </a:r>
          </a:p>
        </p:txBody>
      </p:sp>
      <p:sp>
        <p:nvSpPr>
          <p:cNvPr id="11" name="Callout: Down Arrow 10">
            <a:extLst>
              <a:ext uri="{FF2B5EF4-FFF2-40B4-BE49-F238E27FC236}">
                <a16:creationId xmlns:a16="http://schemas.microsoft.com/office/drawing/2014/main" id="{5B4572A4-9FD8-4D2D-9B9B-2EB5819BD494}"/>
              </a:ext>
            </a:extLst>
          </p:cNvPr>
          <p:cNvSpPr/>
          <p:nvPr/>
        </p:nvSpPr>
        <p:spPr>
          <a:xfrm>
            <a:off x="3582026" y="3043076"/>
            <a:ext cx="1828800" cy="1144861"/>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FA0C46-1EBA-4C63-A410-619D85D124B9}"/>
              </a:ext>
            </a:extLst>
          </p:cNvPr>
          <p:cNvSpPr txBox="1"/>
          <p:nvPr/>
        </p:nvSpPr>
        <p:spPr>
          <a:xfrm>
            <a:off x="3696325" y="3089201"/>
            <a:ext cx="1600200" cy="646331"/>
          </a:xfrm>
          <a:prstGeom prst="rect">
            <a:avLst/>
          </a:prstGeom>
          <a:noFill/>
        </p:spPr>
        <p:txBody>
          <a:bodyPr wrap="square" rtlCol="0">
            <a:spAutoFit/>
          </a:bodyPr>
          <a:lstStyle/>
          <a:p>
            <a:pPr algn="ctr"/>
            <a:r>
              <a:rPr lang="en-US" dirty="0"/>
              <a:t>Give $500 to Ann</a:t>
            </a:r>
          </a:p>
        </p:txBody>
      </p:sp>
      <p:sp>
        <p:nvSpPr>
          <p:cNvPr id="13" name="Rectangle 12">
            <a:extLst>
              <a:ext uri="{FF2B5EF4-FFF2-40B4-BE49-F238E27FC236}">
                <a16:creationId xmlns:a16="http://schemas.microsoft.com/office/drawing/2014/main" id="{F29A3FD6-DB6D-4751-94D0-372CB180D62E}"/>
              </a:ext>
            </a:extLst>
          </p:cNvPr>
          <p:cNvSpPr/>
          <p:nvPr/>
        </p:nvSpPr>
        <p:spPr>
          <a:xfrm>
            <a:off x="3581401" y="4242363"/>
            <a:ext cx="1828800" cy="625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D9B873-BDAD-4AC8-9B65-AAADA8610706}"/>
              </a:ext>
            </a:extLst>
          </p:cNvPr>
          <p:cNvSpPr txBox="1"/>
          <p:nvPr/>
        </p:nvSpPr>
        <p:spPr>
          <a:xfrm>
            <a:off x="3581401" y="4366971"/>
            <a:ext cx="1828800" cy="369332"/>
          </a:xfrm>
          <a:prstGeom prst="rect">
            <a:avLst/>
          </a:prstGeom>
          <a:noFill/>
        </p:spPr>
        <p:txBody>
          <a:bodyPr wrap="square" rtlCol="0">
            <a:spAutoFit/>
          </a:bodyPr>
          <a:lstStyle/>
          <a:p>
            <a:r>
              <a:rPr lang="en-US" dirty="0"/>
              <a:t>Close Connection</a:t>
            </a:r>
          </a:p>
        </p:txBody>
      </p:sp>
      <p:pic>
        <p:nvPicPr>
          <p:cNvPr id="16" name="Picture 15">
            <a:extLst>
              <a:ext uri="{FF2B5EF4-FFF2-40B4-BE49-F238E27FC236}">
                <a16:creationId xmlns:a16="http://schemas.microsoft.com/office/drawing/2014/main" id="{CE147E2B-0AE4-44BD-9B76-FD6C0F367F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031225"/>
            <a:ext cx="990600" cy="1485635"/>
          </a:xfrm>
          <a:prstGeom prst="rect">
            <a:avLst/>
          </a:prstGeom>
        </p:spPr>
      </p:pic>
      <p:pic>
        <p:nvPicPr>
          <p:cNvPr id="17" name="Picture 16">
            <a:extLst>
              <a:ext uri="{FF2B5EF4-FFF2-40B4-BE49-F238E27FC236}">
                <a16:creationId xmlns:a16="http://schemas.microsoft.com/office/drawing/2014/main" id="{66EEA8CC-7A33-4D00-A219-A7F3DC8D6A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2669548"/>
            <a:ext cx="990600" cy="1485635"/>
          </a:xfrm>
          <a:prstGeom prst="rect">
            <a:avLst/>
          </a:prstGeom>
        </p:spPr>
      </p:pic>
      <p:pic>
        <p:nvPicPr>
          <p:cNvPr id="19" name="Picture 18">
            <a:extLst>
              <a:ext uri="{FF2B5EF4-FFF2-40B4-BE49-F238E27FC236}">
                <a16:creationId xmlns:a16="http://schemas.microsoft.com/office/drawing/2014/main" id="{5557335E-2A6C-4245-90C3-3A29BC5812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6780" y="2460350"/>
            <a:ext cx="1082590" cy="790730"/>
          </a:xfrm>
          <a:prstGeom prst="rect">
            <a:avLst/>
          </a:prstGeom>
        </p:spPr>
      </p:pic>
      <p:sp>
        <p:nvSpPr>
          <p:cNvPr id="20" name="TextBox 19">
            <a:extLst>
              <a:ext uri="{FF2B5EF4-FFF2-40B4-BE49-F238E27FC236}">
                <a16:creationId xmlns:a16="http://schemas.microsoft.com/office/drawing/2014/main" id="{53EF2FF4-2092-4A8C-84CE-6695E951CB49}"/>
              </a:ext>
            </a:extLst>
          </p:cNvPr>
          <p:cNvSpPr txBox="1"/>
          <p:nvPr/>
        </p:nvSpPr>
        <p:spPr>
          <a:xfrm>
            <a:off x="533400" y="1009677"/>
            <a:ext cx="1485901" cy="369332"/>
          </a:xfrm>
          <a:prstGeom prst="rect">
            <a:avLst/>
          </a:prstGeom>
          <a:solidFill>
            <a:schemeClr val="bg1"/>
          </a:solidFill>
        </p:spPr>
        <p:txBody>
          <a:bodyPr wrap="square" rtlCol="0">
            <a:spAutoFit/>
          </a:bodyPr>
          <a:lstStyle/>
          <a:p>
            <a:r>
              <a:rPr lang="en-US" dirty="0"/>
              <a:t>Joe: $800</a:t>
            </a:r>
          </a:p>
        </p:txBody>
      </p:sp>
      <p:sp>
        <p:nvSpPr>
          <p:cNvPr id="21" name="TextBox 20">
            <a:extLst>
              <a:ext uri="{FF2B5EF4-FFF2-40B4-BE49-F238E27FC236}">
                <a16:creationId xmlns:a16="http://schemas.microsoft.com/office/drawing/2014/main" id="{B04F502B-EB10-499D-8EAD-C908BBB9B874}"/>
              </a:ext>
            </a:extLst>
          </p:cNvPr>
          <p:cNvSpPr txBox="1"/>
          <p:nvPr/>
        </p:nvSpPr>
        <p:spPr>
          <a:xfrm>
            <a:off x="512589" y="2690071"/>
            <a:ext cx="1485901" cy="369332"/>
          </a:xfrm>
          <a:prstGeom prst="rect">
            <a:avLst/>
          </a:prstGeom>
          <a:solidFill>
            <a:schemeClr val="bg1"/>
          </a:solidFill>
        </p:spPr>
        <p:txBody>
          <a:bodyPr wrap="square" rtlCol="0">
            <a:spAutoFit/>
          </a:bodyPr>
          <a:lstStyle/>
          <a:p>
            <a:r>
              <a:rPr lang="en-US" dirty="0"/>
              <a:t>Ann: $200</a:t>
            </a:r>
          </a:p>
        </p:txBody>
      </p:sp>
      <p:cxnSp>
        <p:nvCxnSpPr>
          <p:cNvPr id="23" name="Straight Arrow Connector 22">
            <a:extLst>
              <a:ext uri="{FF2B5EF4-FFF2-40B4-BE49-F238E27FC236}">
                <a16:creationId xmlns:a16="http://schemas.microsoft.com/office/drawing/2014/main" id="{AF5341FC-457B-47AA-A1A4-26C23C6BBCAB}"/>
              </a:ext>
            </a:extLst>
          </p:cNvPr>
          <p:cNvCxnSpPr>
            <a:cxnSpLocks/>
          </p:cNvCxnSpPr>
          <p:nvPr/>
        </p:nvCxnSpPr>
        <p:spPr>
          <a:xfrm>
            <a:off x="1676400" y="1962150"/>
            <a:ext cx="838200" cy="609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ABC5D3-36BA-45C2-9BA8-40EBB2E05B08}"/>
              </a:ext>
            </a:extLst>
          </p:cNvPr>
          <p:cNvCxnSpPr>
            <a:cxnSpLocks/>
          </p:cNvCxnSpPr>
          <p:nvPr/>
        </p:nvCxnSpPr>
        <p:spPr>
          <a:xfrm flipH="1">
            <a:off x="1711565" y="3172608"/>
            <a:ext cx="685215" cy="3356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A close up of a device&#10;&#10;Description generated with high confidence">
            <a:extLst>
              <a:ext uri="{FF2B5EF4-FFF2-40B4-BE49-F238E27FC236}">
                <a16:creationId xmlns:a16="http://schemas.microsoft.com/office/drawing/2014/main" id="{422745C0-FC43-4EE4-9C0D-2BC14B76FE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14263" y="1174006"/>
            <a:ext cx="1676400" cy="1676400"/>
          </a:xfrm>
          <a:prstGeom prst="rect">
            <a:avLst/>
          </a:prstGeom>
        </p:spPr>
      </p:pic>
      <p:pic>
        <p:nvPicPr>
          <p:cNvPr id="36" name="Picture 35">
            <a:extLst>
              <a:ext uri="{FF2B5EF4-FFF2-40B4-BE49-F238E27FC236}">
                <a16:creationId xmlns:a16="http://schemas.microsoft.com/office/drawing/2014/main" id="{80917096-1A25-4CEC-9CC7-7B5F90D3035F}"/>
              </a:ext>
            </a:extLst>
          </p:cNvPr>
          <p:cNvPicPr>
            <a:picLocks noChangeAspect="1"/>
          </p:cNvPicPr>
          <p:nvPr/>
        </p:nvPicPr>
        <p:blipFill>
          <a:blip r:embed="rId7"/>
          <a:stretch>
            <a:fillRect/>
          </a:stretch>
        </p:blipFill>
        <p:spPr>
          <a:xfrm>
            <a:off x="7290664" y="1325380"/>
            <a:ext cx="1676400" cy="1257300"/>
          </a:xfrm>
          <a:prstGeom prst="rect">
            <a:avLst/>
          </a:prstGeom>
        </p:spPr>
      </p:pic>
      <p:cxnSp>
        <p:nvCxnSpPr>
          <p:cNvPr id="38" name="Straight Connector 37">
            <a:extLst>
              <a:ext uri="{FF2B5EF4-FFF2-40B4-BE49-F238E27FC236}">
                <a16:creationId xmlns:a16="http://schemas.microsoft.com/office/drawing/2014/main" id="{C7B7A035-E936-4B11-860D-88A23DC23593}"/>
              </a:ext>
            </a:extLst>
          </p:cNvPr>
          <p:cNvCxnSpPr/>
          <p:nvPr/>
        </p:nvCxnSpPr>
        <p:spPr>
          <a:xfrm>
            <a:off x="6934631" y="1933575"/>
            <a:ext cx="76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C9101-D31F-42AB-BF4E-7F2B3B5A3EF1}"/>
              </a:ext>
            </a:extLst>
          </p:cNvPr>
          <p:cNvSpPr txBox="1"/>
          <p:nvPr/>
        </p:nvSpPr>
        <p:spPr>
          <a:xfrm>
            <a:off x="533399" y="1008123"/>
            <a:ext cx="1485901" cy="369332"/>
          </a:xfrm>
          <a:prstGeom prst="rect">
            <a:avLst/>
          </a:prstGeom>
          <a:solidFill>
            <a:schemeClr val="bg1"/>
          </a:solidFill>
        </p:spPr>
        <p:txBody>
          <a:bodyPr wrap="square" rtlCol="0">
            <a:spAutoFit/>
          </a:bodyPr>
          <a:lstStyle/>
          <a:p>
            <a:r>
              <a:rPr lang="en-US" dirty="0"/>
              <a:t>Joe: $300</a:t>
            </a:r>
          </a:p>
        </p:txBody>
      </p:sp>
      <p:sp>
        <p:nvSpPr>
          <p:cNvPr id="41" name="TextBox 40">
            <a:extLst>
              <a:ext uri="{FF2B5EF4-FFF2-40B4-BE49-F238E27FC236}">
                <a16:creationId xmlns:a16="http://schemas.microsoft.com/office/drawing/2014/main" id="{6967A7B7-9D4F-47A4-95FF-DC069AA7BD53}"/>
              </a:ext>
            </a:extLst>
          </p:cNvPr>
          <p:cNvSpPr txBox="1"/>
          <p:nvPr/>
        </p:nvSpPr>
        <p:spPr>
          <a:xfrm>
            <a:off x="516629" y="2642678"/>
            <a:ext cx="1485901" cy="369332"/>
          </a:xfrm>
          <a:prstGeom prst="rect">
            <a:avLst/>
          </a:prstGeom>
          <a:solidFill>
            <a:schemeClr val="bg1"/>
          </a:solidFill>
        </p:spPr>
        <p:txBody>
          <a:bodyPr wrap="square" rtlCol="0">
            <a:spAutoFit/>
          </a:bodyPr>
          <a:lstStyle/>
          <a:p>
            <a:r>
              <a:rPr lang="en-US" dirty="0"/>
              <a:t>Ann: $700</a:t>
            </a:r>
          </a:p>
        </p:txBody>
      </p:sp>
    </p:spTree>
    <p:extLst>
      <p:ext uri="{BB962C8B-B14F-4D97-AF65-F5344CB8AC3E}">
        <p14:creationId xmlns:p14="http://schemas.microsoft.com/office/powerpoint/2010/main" val="322175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right)">
                                      <p:cBhvr>
                                        <p:cTn id="43" dur="500"/>
                                        <p:tgtEl>
                                          <p:spTgt spid="2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40"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power shovel, transport&#10;&#10;Description generated with very high confidence">
            <a:extLst>
              <a:ext uri="{FF2B5EF4-FFF2-40B4-BE49-F238E27FC236}">
                <a16:creationId xmlns:a16="http://schemas.microsoft.com/office/drawing/2014/main" id="{3310163B-E400-45D3-B702-E05D45959C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3" y="516534"/>
            <a:ext cx="2554444" cy="2459066"/>
          </a:xfrm>
          <a:prstGeom prst="rect">
            <a:avLst/>
          </a:prstGeom>
        </p:spPr>
      </p:pic>
      <p:sp>
        <p:nvSpPr>
          <p:cNvPr id="2" name="Title 1">
            <a:extLst>
              <a:ext uri="{FF2B5EF4-FFF2-40B4-BE49-F238E27FC236}">
                <a16:creationId xmlns:a16="http://schemas.microsoft.com/office/drawing/2014/main" id="{B434C612-2DFB-4E6C-80D2-9F73A40DE096}"/>
              </a:ext>
            </a:extLst>
          </p:cNvPr>
          <p:cNvSpPr>
            <a:spLocks noGrp="1"/>
          </p:cNvSpPr>
          <p:nvPr>
            <p:ph type="title"/>
          </p:nvPr>
        </p:nvSpPr>
        <p:spPr>
          <a:xfrm>
            <a:off x="76200" y="57151"/>
            <a:ext cx="8982323" cy="609600"/>
          </a:xfrm>
        </p:spPr>
        <p:txBody>
          <a:bodyPr/>
          <a:lstStyle/>
          <a:p>
            <a:r>
              <a:rPr lang="en-US" dirty="0"/>
              <a:t>Transactions</a:t>
            </a:r>
          </a:p>
        </p:txBody>
      </p:sp>
      <p:sp>
        <p:nvSpPr>
          <p:cNvPr id="4" name="Slide Number Placeholder 3">
            <a:extLst>
              <a:ext uri="{FF2B5EF4-FFF2-40B4-BE49-F238E27FC236}">
                <a16:creationId xmlns:a16="http://schemas.microsoft.com/office/drawing/2014/main" id="{40A7D0F2-CE29-478C-BE08-04B344AA4A7D}"/>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7" name="Callout: Down Arrow 6">
            <a:extLst>
              <a:ext uri="{FF2B5EF4-FFF2-40B4-BE49-F238E27FC236}">
                <a16:creationId xmlns:a16="http://schemas.microsoft.com/office/drawing/2014/main" id="{958A7B99-624A-4B54-9339-CE1FE8059FBA}"/>
              </a:ext>
            </a:extLst>
          </p:cNvPr>
          <p:cNvSpPr/>
          <p:nvPr/>
        </p:nvSpPr>
        <p:spPr>
          <a:xfrm>
            <a:off x="3581401" y="819150"/>
            <a:ext cx="1828800" cy="99060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0BC6E7-BF1F-4BBA-A487-827464978462}"/>
              </a:ext>
            </a:extLst>
          </p:cNvPr>
          <p:cNvSpPr txBox="1"/>
          <p:nvPr/>
        </p:nvSpPr>
        <p:spPr>
          <a:xfrm>
            <a:off x="3695701" y="945118"/>
            <a:ext cx="1600200" cy="369332"/>
          </a:xfrm>
          <a:prstGeom prst="rect">
            <a:avLst/>
          </a:prstGeom>
          <a:noFill/>
        </p:spPr>
        <p:txBody>
          <a:bodyPr wrap="square" rtlCol="0">
            <a:spAutoFit/>
          </a:bodyPr>
          <a:lstStyle/>
          <a:p>
            <a:r>
              <a:rPr lang="en-US" dirty="0"/>
              <a:t>Connect to DB</a:t>
            </a:r>
          </a:p>
        </p:txBody>
      </p:sp>
      <p:sp>
        <p:nvSpPr>
          <p:cNvPr id="9" name="Callout: Down Arrow 8">
            <a:extLst>
              <a:ext uri="{FF2B5EF4-FFF2-40B4-BE49-F238E27FC236}">
                <a16:creationId xmlns:a16="http://schemas.microsoft.com/office/drawing/2014/main" id="{9A950543-BCE9-4390-ABEC-1748FA3E0F01}"/>
              </a:ext>
            </a:extLst>
          </p:cNvPr>
          <p:cNvSpPr/>
          <p:nvPr/>
        </p:nvSpPr>
        <p:spPr>
          <a:xfrm>
            <a:off x="3581402" y="1843789"/>
            <a:ext cx="1828800" cy="1144861"/>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D7023F-7286-4962-A129-7BBA2A7B2498}"/>
              </a:ext>
            </a:extLst>
          </p:cNvPr>
          <p:cNvSpPr txBox="1"/>
          <p:nvPr/>
        </p:nvSpPr>
        <p:spPr>
          <a:xfrm>
            <a:off x="3695701" y="1889914"/>
            <a:ext cx="1600200" cy="646331"/>
          </a:xfrm>
          <a:prstGeom prst="rect">
            <a:avLst/>
          </a:prstGeom>
          <a:noFill/>
        </p:spPr>
        <p:txBody>
          <a:bodyPr wrap="square" rtlCol="0">
            <a:spAutoFit/>
          </a:bodyPr>
          <a:lstStyle/>
          <a:p>
            <a:pPr algn="ctr"/>
            <a:r>
              <a:rPr lang="en-US" dirty="0"/>
              <a:t>Take $500 from Joe</a:t>
            </a:r>
          </a:p>
        </p:txBody>
      </p:sp>
      <p:sp>
        <p:nvSpPr>
          <p:cNvPr id="11" name="Callout: Down Arrow 10">
            <a:extLst>
              <a:ext uri="{FF2B5EF4-FFF2-40B4-BE49-F238E27FC236}">
                <a16:creationId xmlns:a16="http://schemas.microsoft.com/office/drawing/2014/main" id="{5B4572A4-9FD8-4D2D-9B9B-2EB5819BD494}"/>
              </a:ext>
            </a:extLst>
          </p:cNvPr>
          <p:cNvSpPr/>
          <p:nvPr/>
        </p:nvSpPr>
        <p:spPr>
          <a:xfrm>
            <a:off x="3582026" y="3043076"/>
            <a:ext cx="1828800" cy="1144861"/>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FA0C46-1EBA-4C63-A410-619D85D124B9}"/>
              </a:ext>
            </a:extLst>
          </p:cNvPr>
          <p:cNvSpPr txBox="1"/>
          <p:nvPr/>
        </p:nvSpPr>
        <p:spPr>
          <a:xfrm>
            <a:off x="3696325" y="3089201"/>
            <a:ext cx="1600200" cy="646331"/>
          </a:xfrm>
          <a:prstGeom prst="rect">
            <a:avLst/>
          </a:prstGeom>
          <a:noFill/>
        </p:spPr>
        <p:txBody>
          <a:bodyPr wrap="square" rtlCol="0">
            <a:spAutoFit/>
          </a:bodyPr>
          <a:lstStyle/>
          <a:p>
            <a:pPr algn="ctr"/>
            <a:r>
              <a:rPr lang="en-US" dirty="0"/>
              <a:t>Give $500 to Ann</a:t>
            </a:r>
          </a:p>
        </p:txBody>
      </p:sp>
      <p:sp>
        <p:nvSpPr>
          <p:cNvPr id="13" name="Rectangle 12">
            <a:extLst>
              <a:ext uri="{FF2B5EF4-FFF2-40B4-BE49-F238E27FC236}">
                <a16:creationId xmlns:a16="http://schemas.microsoft.com/office/drawing/2014/main" id="{F29A3FD6-DB6D-4751-94D0-372CB180D62E}"/>
              </a:ext>
            </a:extLst>
          </p:cNvPr>
          <p:cNvSpPr/>
          <p:nvPr/>
        </p:nvSpPr>
        <p:spPr>
          <a:xfrm>
            <a:off x="3581401" y="4242363"/>
            <a:ext cx="1828800" cy="625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D9B873-BDAD-4AC8-9B65-AAADA8610706}"/>
              </a:ext>
            </a:extLst>
          </p:cNvPr>
          <p:cNvSpPr txBox="1"/>
          <p:nvPr/>
        </p:nvSpPr>
        <p:spPr>
          <a:xfrm>
            <a:off x="3581401" y="4366971"/>
            <a:ext cx="1828800" cy="369332"/>
          </a:xfrm>
          <a:prstGeom prst="rect">
            <a:avLst/>
          </a:prstGeom>
          <a:noFill/>
        </p:spPr>
        <p:txBody>
          <a:bodyPr wrap="square" rtlCol="0">
            <a:spAutoFit/>
          </a:bodyPr>
          <a:lstStyle/>
          <a:p>
            <a:r>
              <a:rPr lang="en-US" dirty="0"/>
              <a:t>Close Connection</a:t>
            </a:r>
          </a:p>
        </p:txBody>
      </p:sp>
      <p:pic>
        <p:nvPicPr>
          <p:cNvPr id="16" name="Picture 15">
            <a:extLst>
              <a:ext uri="{FF2B5EF4-FFF2-40B4-BE49-F238E27FC236}">
                <a16:creationId xmlns:a16="http://schemas.microsoft.com/office/drawing/2014/main" id="{CE147E2B-0AE4-44BD-9B76-FD6C0F367F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031225"/>
            <a:ext cx="990600" cy="1485635"/>
          </a:xfrm>
          <a:prstGeom prst="rect">
            <a:avLst/>
          </a:prstGeom>
        </p:spPr>
      </p:pic>
      <p:pic>
        <p:nvPicPr>
          <p:cNvPr id="17" name="Picture 16">
            <a:extLst>
              <a:ext uri="{FF2B5EF4-FFF2-40B4-BE49-F238E27FC236}">
                <a16:creationId xmlns:a16="http://schemas.microsoft.com/office/drawing/2014/main" id="{66EEA8CC-7A33-4D00-A219-A7F3DC8D6A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2669548"/>
            <a:ext cx="990600" cy="1485635"/>
          </a:xfrm>
          <a:prstGeom prst="rect">
            <a:avLst/>
          </a:prstGeom>
        </p:spPr>
      </p:pic>
      <p:pic>
        <p:nvPicPr>
          <p:cNvPr id="19" name="Picture 18">
            <a:extLst>
              <a:ext uri="{FF2B5EF4-FFF2-40B4-BE49-F238E27FC236}">
                <a16:creationId xmlns:a16="http://schemas.microsoft.com/office/drawing/2014/main" id="{5557335E-2A6C-4245-90C3-3A29BC5812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6780" y="2460350"/>
            <a:ext cx="1082590" cy="790730"/>
          </a:xfrm>
          <a:prstGeom prst="rect">
            <a:avLst/>
          </a:prstGeom>
        </p:spPr>
      </p:pic>
      <p:sp>
        <p:nvSpPr>
          <p:cNvPr id="20" name="TextBox 19">
            <a:extLst>
              <a:ext uri="{FF2B5EF4-FFF2-40B4-BE49-F238E27FC236}">
                <a16:creationId xmlns:a16="http://schemas.microsoft.com/office/drawing/2014/main" id="{53EF2FF4-2092-4A8C-84CE-6695E951CB49}"/>
              </a:ext>
            </a:extLst>
          </p:cNvPr>
          <p:cNvSpPr txBox="1"/>
          <p:nvPr/>
        </p:nvSpPr>
        <p:spPr>
          <a:xfrm>
            <a:off x="533400" y="1009677"/>
            <a:ext cx="1485901" cy="369332"/>
          </a:xfrm>
          <a:prstGeom prst="rect">
            <a:avLst/>
          </a:prstGeom>
          <a:solidFill>
            <a:schemeClr val="bg1"/>
          </a:solidFill>
        </p:spPr>
        <p:txBody>
          <a:bodyPr wrap="square" rtlCol="0">
            <a:spAutoFit/>
          </a:bodyPr>
          <a:lstStyle/>
          <a:p>
            <a:r>
              <a:rPr lang="en-US" dirty="0"/>
              <a:t>Joe: $800</a:t>
            </a:r>
          </a:p>
        </p:txBody>
      </p:sp>
      <p:sp>
        <p:nvSpPr>
          <p:cNvPr id="21" name="TextBox 20">
            <a:extLst>
              <a:ext uri="{FF2B5EF4-FFF2-40B4-BE49-F238E27FC236}">
                <a16:creationId xmlns:a16="http://schemas.microsoft.com/office/drawing/2014/main" id="{B04F502B-EB10-499D-8EAD-C908BBB9B874}"/>
              </a:ext>
            </a:extLst>
          </p:cNvPr>
          <p:cNvSpPr txBox="1"/>
          <p:nvPr/>
        </p:nvSpPr>
        <p:spPr>
          <a:xfrm>
            <a:off x="512589" y="2690071"/>
            <a:ext cx="1485901" cy="369332"/>
          </a:xfrm>
          <a:prstGeom prst="rect">
            <a:avLst/>
          </a:prstGeom>
          <a:solidFill>
            <a:schemeClr val="bg1"/>
          </a:solidFill>
        </p:spPr>
        <p:txBody>
          <a:bodyPr wrap="square" rtlCol="0">
            <a:spAutoFit/>
          </a:bodyPr>
          <a:lstStyle/>
          <a:p>
            <a:r>
              <a:rPr lang="en-US" dirty="0"/>
              <a:t>Ann: $200</a:t>
            </a:r>
          </a:p>
        </p:txBody>
      </p:sp>
      <p:cxnSp>
        <p:nvCxnSpPr>
          <p:cNvPr id="23" name="Straight Arrow Connector 22">
            <a:extLst>
              <a:ext uri="{FF2B5EF4-FFF2-40B4-BE49-F238E27FC236}">
                <a16:creationId xmlns:a16="http://schemas.microsoft.com/office/drawing/2014/main" id="{AF5341FC-457B-47AA-A1A4-26C23C6BBCAB}"/>
              </a:ext>
            </a:extLst>
          </p:cNvPr>
          <p:cNvCxnSpPr>
            <a:cxnSpLocks/>
          </p:cNvCxnSpPr>
          <p:nvPr/>
        </p:nvCxnSpPr>
        <p:spPr>
          <a:xfrm>
            <a:off x="1676400" y="1962150"/>
            <a:ext cx="838200" cy="609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A close up of a device&#10;&#10;Description generated with high confidence">
            <a:extLst>
              <a:ext uri="{FF2B5EF4-FFF2-40B4-BE49-F238E27FC236}">
                <a16:creationId xmlns:a16="http://schemas.microsoft.com/office/drawing/2014/main" id="{422745C0-FC43-4EE4-9C0D-2BC14B76FE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8818" y="2502147"/>
            <a:ext cx="1676400" cy="1676400"/>
          </a:xfrm>
          <a:prstGeom prst="rect">
            <a:avLst/>
          </a:prstGeom>
        </p:spPr>
      </p:pic>
      <p:pic>
        <p:nvPicPr>
          <p:cNvPr id="36" name="Picture 35">
            <a:extLst>
              <a:ext uri="{FF2B5EF4-FFF2-40B4-BE49-F238E27FC236}">
                <a16:creationId xmlns:a16="http://schemas.microsoft.com/office/drawing/2014/main" id="{80917096-1A25-4CEC-9CC7-7B5F90D3035F}"/>
              </a:ext>
            </a:extLst>
          </p:cNvPr>
          <p:cNvPicPr>
            <a:picLocks noChangeAspect="1"/>
          </p:cNvPicPr>
          <p:nvPr/>
        </p:nvPicPr>
        <p:blipFill>
          <a:blip r:embed="rId7"/>
          <a:stretch>
            <a:fillRect/>
          </a:stretch>
        </p:blipFill>
        <p:spPr>
          <a:xfrm>
            <a:off x="7271788" y="2729011"/>
            <a:ext cx="1676400" cy="1257300"/>
          </a:xfrm>
          <a:prstGeom prst="rect">
            <a:avLst/>
          </a:prstGeom>
        </p:spPr>
      </p:pic>
      <p:cxnSp>
        <p:nvCxnSpPr>
          <p:cNvPr id="38" name="Straight Connector 37">
            <a:extLst>
              <a:ext uri="{FF2B5EF4-FFF2-40B4-BE49-F238E27FC236}">
                <a16:creationId xmlns:a16="http://schemas.microsoft.com/office/drawing/2014/main" id="{C7B7A035-E936-4B11-860D-88A23DC23593}"/>
              </a:ext>
            </a:extLst>
          </p:cNvPr>
          <p:cNvCxnSpPr>
            <a:cxnSpLocks/>
          </p:cNvCxnSpPr>
          <p:nvPr/>
        </p:nvCxnSpPr>
        <p:spPr>
          <a:xfrm>
            <a:off x="7391400" y="3337206"/>
            <a:ext cx="2863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C9101-D31F-42AB-BF4E-7F2B3B5A3EF1}"/>
              </a:ext>
            </a:extLst>
          </p:cNvPr>
          <p:cNvSpPr txBox="1"/>
          <p:nvPr/>
        </p:nvSpPr>
        <p:spPr>
          <a:xfrm>
            <a:off x="506324" y="988317"/>
            <a:ext cx="1485901" cy="369332"/>
          </a:xfrm>
          <a:prstGeom prst="rect">
            <a:avLst/>
          </a:prstGeom>
          <a:solidFill>
            <a:schemeClr val="bg1"/>
          </a:solidFill>
        </p:spPr>
        <p:txBody>
          <a:bodyPr wrap="square" rtlCol="0">
            <a:spAutoFit/>
          </a:bodyPr>
          <a:lstStyle/>
          <a:p>
            <a:r>
              <a:rPr lang="en-US" dirty="0"/>
              <a:t>Joe: $300</a:t>
            </a:r>
          </a:p>
        </p:txBody>
      </p:sp>
      <p:cxnSp>
        <p:nvCxnSpPr>
          <p:cNvPr id="29" name="Straight Connector 28">
            <a:extLst>
              <a:ext uri="{FF2B5EF4-FFF2-40B4-BE49-F238E27FC236}">
                <a16:creationId xmlns:a16="http://schemas.microsoft.com/office/drawing/2014/main" id="{E4438C2B-1DB2-4912-B0B1-A02EE96C0699}"/>
              </a:ext>
            </a:extLst>
          </p:cNvPr>
          <p:cNvCxnSpPr>
            <a:cxnSpLocks/>
          </p:cNvCxnSpPr>
          <p:nvPr/>
        </p:nvCxnSpPr>
        <p:spPr>
          <a:xfrm>
            <a:off x="6781800" y="3337206"/>
            <a:ext cx="397669" cy="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5E555D-EA6B-4DEF-BBB2-918B0B91EF96}"/>
              </a:ext>
            </a:extLst>
          </p:cNvPr>
          <p:cNvCxnSpPr>
            <a:cxnSpLocks/>
            <a:stCxn id="35" idx="3"/>
          </p:cNvCxnSpPr>
          <p:nvPr/>
        </p:nvCxnSpPr>
        <p:spPr>
          <a:xfrm flipV="1">
            <a:off x="7145218" y="3337207"/>
            <a:ext cx="246787" cy="3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78E4C23D-541C-459F-BC35-FFB4F675E12B}"/>
              </a:ext>
            </a:extLst>
          </p:cNvPr>
          <p:cNvSpPr/>
          <p:nvPr/>
        </p:nvSpPr>
        <p:spPr>
          <a:xfrm>
            <a:off x="3318858" y="1657350"/>
            <a:ext cx="2345340" cy="2362200"/>
          </a:xfrm>
          <a:prstGeom prst="roundRect">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B1FC40B-B96B-41B3-85BD-D21A8F3B8C7A}"/>
              </a:ext>
            </a:extLst>
          </p:cNvPr>
          <p:cNvSpPr txBox="1"/>
          <p:nvPr/>
        </p:nvSpPr>
        <p:spPr>
          <a:xfrm>
            <a:off x="2139945" y="1526490"/>
            <a:ext cx="1485901" cy="369332"/>
          </a:xfrm>
          <a:prstGeom prst="rect">
            <a:avLst/>
          </a:prstGeom>
          <a:noFill/>
        </p:spPr>
        <p:txBody>
          <a:bodyPr wrap="square" rtlCol="0">
            <a:spAutoFit/>
          </a:bodyPr>
          <a:lstStyle/>
          <a:p>
            <a:r>
              <a:rPr lang="en-US" dirty="0">
                <a:solidFill>
                  <a:schemeClr val="bg1">
                    <a:lumMod val="50000"/>
                  </a:schemeClr>
                </a:solidFill>
              </a:rPr>
              <a:t>Transaction</a:t>
            </a:r>
          </a:p>
        </p:txBody>
      </p:sp>
    </p:spTree>
    <p:extLst>
      <p:ext uri="{BB962C8B-B14F-4D97-AF65-F5344CB8AC3E}">
        <p14:creationId xmlns:p14="http://schemas.microsoft.com/office/powerpoint/2010/main" val="26618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40" grpId="0" animBg="1"/>
      <p:bldP spid="34"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err="1"/>
              <a:t>DBUtil</a:t>
            </a:r>
            <a:r>
              <a:rPr lang="en-US" dirty="0"/>
              <a:t> Module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3" name="TextBox 2">
            <a:extLst>
              <a:ext uri="{FF2B5EF4-FFF2-40B4-BE49-F238E27FC236}">
                <a16:creationId xmlns:a16="http://schemas.microsoft.com/office/drawing/2014/main" id="{631727A6-5841-4801-A5DD-2F4EDFB9A1F1}"/>
              </a:ext>
            </a:extLst>
          </p:cNvPr>
          <p:cNvSpPr txBox="1"/>
          <p:nvPr/>
        </p:nvSpPr>
        <p:spPr>
          <a:xfrm>
            <a:off x="457200" y="891376"/>
            <a:ext cx="5257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Create a new module (python file) called DBUtil.py</a:t>
            </a:r>
          </a:p>
          <a:p>
            <a:pPr marL="285750" indent="-285750">
              <a:buFont typeface="Arial" panose="020B0604020202020204" pitchFamily="34" charset="0"/>
              <a:buChar char="•"/>
            </a:pPr>
            <a:r>
              <a:rPr lang="en-US" dirty="0"/>
              <a:t>Add a function to print grades with student info</a:t>
            </a:r>
          </a:p>
        </p:txBody>
      </p:sp>
      <p:sp>
        <p:nvSpPr>
          <p:cNvPr id="5" name="Rectangle 4">
            <a:extLst>
              <a:ext uri="{FF2B5EF4-FFF2-40B4-BE49-F238E27FC236}">
                <a16:creationId xmlns:a16="http://schemas.microsoft.com/office/drawing/2014/main" id="{2F3B0386-7296-4A73-9861-4D9F986B6110}"/>
              </a:ext>
            </a:extLst>
          </p:cNvPr>
          <p:cNvSpPr/>
          <p:nvPr/>
        </p:nvSpPr>
        <p:spPr>
          <a:xfrm>
            <a:off x="4038600" y="2190750"/>
            <a:ext cx="4800600" cy="1920077"/>
          </a:xfrm>
          <a:prstGeom prst="rect">
            <a:avLst/>
          </a:prstGeom>
          <a:ln>
            <a:solidFill>
              <a:schemeClr val="tx2"/>
            </a:solidFill>
          </a:ln>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printGrades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conn = sqlite3.connect(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students.id, students.name \</a:t>
            </a:r>
          </a:p>
          <a:p>
            <a:pPr>
              <a:lnSpc>
                <a:spcPct val="107000"/>
              </a:lnSpc>
            </a:pP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students,grades</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 where students.id=</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grades.student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C7DF19E-88B4-41A4-B545-54452B17956B}"/>
              </a:ext>
            </a:extLst>
          </p:cNvPr>
          <p:cNvSpPr txBox="1"/>
          <p:nvPr/>
        </p:nvSpPr>
        <p:spPr>
          <a:xfrm>
            <a:off x="4038600" y="1821418"/>
            <a:ext cx="1752600" cy="369332"/>
          </a:xfrm>
          <a:prstGeom prst="rect">
            <a:avLst/>
          </a:prstGeom>
          <a:noFill/>
        </p:spPr>
        <p:txBody>
          <a:bodyPr wrap="square" rtlCol="0">
            <a:spAutoFit/>
          </a:bodyPr>
          <a:lstStyle/>
          <a:p>
            <a:r>
              <a:rPr lang="en-US" dirty="0">
                <a:solidFill>
                  <a:srgbClr val="7030A0"/>
                </a:solidFill>
              </a:rPr>
              <a:t>DBUtil.py</a:t>
            </a:r>
          </a:p>
        </p:txBody>
      </p:sp>
      <p:sp>
        <p:nvSpPr>
          <p:cNvPr id="10" name="Rectangle 9">
            <a:extLst>
              <a:ext uri="{FF2B5EF4-FFF2-40B4-BE49-F238E27FC236}">
                <a16:creationId xmlns:a16="http://schemas.microsoft.com/office/drawing/2014/main" id="{38AEB77D-1035-4AA2-8F0C-AF14E5DD5518}"/>
              </a:ext>
            </a:extLst>
          </p:cNvPr>
          <p:cNvSpPr/>
          <p:nvPr/>
        </p:nvSpPr>
        <p:spPr>
          <a:xfrm>
            <a:off x="457200" y="2281802"/>
            <a:ext cx="2362200" cy="783869"/>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D0E934F-4E53-4AB7-B48C-5732FC445966}"/>
              </a:ext>
            </a:extLst>
          </p:cNvPr>
          <p:cNvSpPr txBox="1"/>
          <p:nvPr/>
        </p:nvSpPr>
        <p:spPr>
          <a:xfrm>
            <a:off x="457200" y="1885446"/>
            <a:ext cx="1752600" cy="369332"/>
          </a:xfrm>
          <a:prstGeom prst="rect">
            <a:avLst/>
          </a:prstGeom>
          <a:noFill/>
        </p:spPr>
        <p:txBody>
          <a:bodyPr wrap="square" rtlCol="0">
            <a:spAutoFit/>
          </a:bodyPr>
          <a:lstStyle/>
          <a:p>
            <a:r>
              <a:rPr lang="en-US" dirty="0">
                <a:solidFill>
                  <a:srgbClr val="7030A0"/>
                </a:solidFill>
              </a:rPr>
              <a:t>Tinker.py</a:t>
            </a:r>
          </a:p>
        </p:txBody>
      </p:sp>
      <p:sp>
        <p:nvSpPr>
          <p:cNvPr id="12" name="Rectangle 11">
            <a:extLst>
              <a:ext uri="{FF2B5EF4-FFF2-40B4-BE49-F238E27FC236}">
                <a16:creationId xmlns:a16="http://schemas.microsoft.com/office/drawing/2014/main" id="{4675B7DD-F08E-4A86-AE10-598A697C19F8}"/>
              </a:ext>
            </a:extLst>
          </p:cNvPr>
          <p:cNvSpPr/>
          <p:nvPr/>
        </p:nvSpPr>
        <p:spPr>
          <a:xfrm>
            <a:off x="609600" y="3372163"/>
            <a:ext cx="2271776" cy="738664"/>
          </a:xfrm>
          <a:prstGeom prst="rect">
            <a:avLst/>
          </a:prstGeom>
          <a:solidFill>
            <a:schemeClr val="bg1">
              <a:lumMod val="95000"/>
            </a:schemeClr>
          </a:solidFill>
          <a:ln>
            <a:solidFill>
              <a:schemeClr val="tx2"/>
            </a:solidFill>
          </a:ln>
        </p:spPr>
        <p:txBody>
          <a:bodyPr wrap="none">
            <a:spAutoFit/>
          </a:bodyPr>
          <a:lstStyle/>
          <a:p>
            <a:r>
              <a:rPr lang="en-US" sz="1400" dirty="0">
                <a:solidFill>
                  <a:srgbClr val="000000"/>
                </a:solidFill>
                <a:latin typeface="Consolas" panose="020B0609020204030204" pitchFamily="49" charset="0"/>
              </a:rPr>
              <a:t>[(90, 20, </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(85, 17, </a:t>
            </a:r>
            <a:r>
              <a:rPr lang="en-US" sz="1400" dirty="0" err="1">
                <a:solidFill>
                  <a:srgbClr val="000000"/>
                </a:solidFill>
                <a:latin typeface="Consolas" panose="020B0609020204030204" pitchFamily="49" charset="0"/>
              </a:rPr>
              <a:t>u'Ann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(97, 35, </a:t>
            </a:r>
            <a:r>
              <a:rPr lang="en-US" sz="1400" dirty="0" err="1">
                <a:solidFill>
                  <a:srgbClr val="000000"/>
                </a:solidFill>
                <a:latin typeface="Consolas" panose="020B0609020204030204" pitchFamily="49" charset="0"/>
              </a:rPr>
              <a:t>u'Pat</a:t>
            </a:r>
            <a:r>
              <a:rPr lang="en-US" sz="1400" dirty="0">
                <a:solidFill>
                  <a:srgbClr val="000000"/>
                </a:solidFill>
                <a:latin typeface="Consolas" panose="020B0609020204030204" pitchFamily="49" charset="0"/>
              </a:rPr>
              <a:t>')]</a:t>
            </a:r>
            <a:endParaRPr lang="en-US" sz="1400" dirty="0"/>
          </a:p>
        </p:txBody>
      </p:sp>
    </p:spTree>
    <p:extLst>
      <p:ext uri="{BB962C8B-B14F-4D97-AF65-F5344CB8AC3E}">
        <p14:creationId xmlns:p14="http://schemas.microsoft.com/office/powerpoint/2010/main" val="730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fade">
                                      <p:cBhvr>
                                        <p:cTn id="53" dur="500"/>
                                        <p:tgtEl>
                                          <p:spTgt spid="10">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xEl>
                                              <p:pRg st="2" end="2"/>
                                            </p:txEl>
                                          </p:spTgt>
                                        </p:tgtEl>
                                        <p:attrNameLst>
                                          <p:attrName>style.visibility</p:attrName>
                                        </p:attrNameLst>
                                      </p:cBhvr>
                                      <p:to>
                                        <p:strVal val="visible"/>
                                      </p:to>
                                    </p:set>
                                    <p:animEffect transition="in" filter="fade">
                                      <p:cBhvr>
                                        <p:cTn id="58" dur="500"/>
                                        <p:tgtEl>
                                          <p:spTgt spid="10">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a:t>Updating the Database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3" name="TextBox 2">
            <a:extLst>
              <a:ext uri="{FF2B5EF4-FFF2-40B4-BE49-F238E27FC236}">
                <a16:creationId xmlns:a16="http://schemas.microsoft.com/office/drawing/2014/main" id="{631727A6-5841-4801-A5DD-2F4EDFB9A1F1}"/>
              </a:ext>
            </a:extLst>
          </p:cNvPr>
          <p:cNvSpPr txBox="1"/>
          <p:nvPr/>
        </p:nvSpPr>
        <p:spPr>
          <a:xfrm>
            <a:off x="2286000" y="666751"/>
            <a:ext cx="4572000" cy="369332"/>
          </a:xfrm>
          <a:prstGeom prst="rect">
            <a:avLst/>
          </a:prstGeom>
          <a:noFill/>
        </p:spPr>
        <p:txBody>
          <a:bodyPr wrap="square" rtlCol="0">
            <a:spAutoFit/>
          </a:bodyPr>
          <a:lstStyle/>
          <a:p>
            <a:r>
              <a:rPr lang="en-US" dirty="0"/>
              <a:t>Take 5 points from Pat and give them to Ann.</a:t>
            </a:r>
          </a:p>
        </p:txBody>
      </p:sp>
      <p:sp>
        <p:nvSpPr>
          <p:cNvPr id="5" name="Rectangle 4">
            <a:extLst>
              <a:ext uri="{FF2B5EF4-FFF2-40B4-BE49-F238E27FC236}">
                <a16:creationId xmlns:a16="http://schemas.microsoft.com/office/drawing/2014/main" id="{DA5E6E2D-83DC-4E3E-AAFE-BE44F725DB81}"/>
              </a:ext>
            </a:extLst>
          </p:cNvPr>
          <p:cNvSpPr/>
          <p:nvPr/>
        </p:nvSpPr>
        <p:spPr>
          <a:xfrm>
            <a:off x="266700" y="773605"/>
            <a:ext cx="5105400" cy="4044697"/>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student=17'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student=35'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grade,student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EE930C73-E044-40B0-B077-A274E2D9ECC8}"/>
              </a:ext>
            </a:extLst>
          </p:cNvPr>
          <p:cNvSpPr/>
          <p:nvPr/>
        </p:nvSpPr>
        <p:spPr>
          <a:xfrm>
            <a:off x="3048000" y="1368684"/>
            <a:ext cx="5029200" cy="276999"/>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[(90, 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(85, 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(97,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5AFC03A9-2AFB-4458-AC64-EF71047B522D}"/>
              </a:ext>
            </a:extLst>
          </p:cNvPr>
          <p:cNvSpPr/>
          <p:nvPr/>
        </p:nvSpPr>
        <p:spPr>
          <a:xfrm>
            <a:off x="3048000" y="4035206"/>
            <a:ext cx="5029200" cy="646331"/>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[(90, 20),           (90, 17),         (92, 35)]</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[(90, 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(85, 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(97,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a:t>
            </a:r>
            <a:endParaRPr lang="en-US" sz="1200" dirty="0"/>
          </a:p>
        </p:txBody>
      </p:sp>
      <p:cxnSp>
        <p:nvCxnSpPr>
          <p:cNvPr id="8" name="Straight Arrow Connector 7">
            <a:extLst>
              <a:ext uri="{FF2B5EF4-FFF2-40B4-BE49-F238E27FC236}">
                <a16:creationId xmlns:a16="http://schemas.microsoft.com/office/drawing/2014/main" id="{0BD7C4A7-852D-455F-9DD4-8F919E1BD514}"/>
              </a:ext>
            </a:extLst>
          </p:cNvPr>
          <p:cNvCxnSpPr>
            <a:cxnSpLocks/>
            <a:endCxn id="6" idx="1"/>
          </p:cNvCxnSpPr>
          <p:nvPr/>
        </p:nvCxnSpPr>
        <p:spPr>
          <a:xfrm flipV="1">
            <a:off x="2121694" y="1507184"/>
            <a:ext cx="926306" cy="1930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EC74D8-14A1-468B-A963-58C140B52292}"/>
              </a:ext>
            </a:extLst>
          </p:cNvPr>
          <p:cNvCxnSpPr>
            <a:cxnSpLocks/>
          </p:cNvCxnSpPr>
          <p:nvPr/>
        </p:nvCxnSpPr>
        <p:spPr>
          <a:xfrm>
            <a:off x="1824038" y="3860007"/>
            <a:ext cx="1300162" cy="3119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18629AC-6273-4EE5-B1D9-7EFA154E1B41}"/>
              </a:ext>
            </a:extLst>
          </p:cNvPr>
          <p:cNvCxnSpPr>
            <a:cxnSpLocks/>
          </p:cNvCxnSpPr>
          <p:nvPr/>
        </p:nvCxnSpPr>
        <p:spPr>
          <a:xfrm flipV="1">
            <a:off x="2057400" y="4539057"/>
            <a:ext cx="1066800" cy="1143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E9219B8-B07B-41CD-9074-175A5AC0C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038350"/>
            <a:ext cx="2514600" cy="1671469"/>
          </a:xfrm>
          <a:prstGeom prst="rect">
            <a:avLst/>
          </a:prstGeom>
        </p:spPr>
      </p:pic>
    </p:spTree>
    <p:extLst>
      <p:ext uri="{BB962C8B-B14F-4D97-AF65-F5344CB8AC3E}">
        <p14:creationId xmlns:p14="http://schemas.microsoft.com/office/powerpoint/2010/main" val="7217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500"/>
                                        <p:tgtEl>
                                          <p:spTgt spid="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500"/>
                                        <p:tgtEl>
                                          <p:spTgt spid="5">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500"/>
                                        <p:tgtEl>
                                          <p:spTgt spid="5">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animEffect transition="in" filter="fade">
                                      <p:cBhvr>
                                        <p:cTn id="51" dur="500"/>
                                        <p:tgtEl>
                                          <p:spTgt spid="5">
                                            <p:txEl>
                                              <p:pRg st="13" end="13"/>
                                            </p:txEl>
                                          </p:spTgt>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animEffect transition="in" filter="fade">
                                      <p:cBhvr>
                                        <p:cTn id="55" dur="500"/>
                                        <p:tgtEl>
                                          <p:spTgt spid="5">
                                            <p:txEl>
                                              <p:pRg st="14" end="1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fade">
                                      <p:cBhvr>
                                        <p:cTn id="60" dur="500"/>
                                        <p:tgtEl>
                                          <p:spTgt spid="5">
                                            <p:txEl>
                                              <p:pRg st="15" end="1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0" end="0"/>
                                            </p:txEl>
                                          </p:spTgt>
                                        </p:tgtEl>
                                        <p:attrNameLst>
                                          <p:attrName>style.visibility</p:attrName>
                                        </p:attrNameLst>
                                      </p:cBhvr>
                                      <p:to>
                                        <p:strVal val="visible"/>
                                      </p:to>
                                    </p:set>
                                    <p:animEffect transition="in" filter="fade">
                                      <p:cBhvr>
                                        <p:cTn id="63" dur="500"/>
                                        <p:tgtEl>
                                          <p:spTgt spid="7">
                                            <p:txEl>
                                              <p:pRg st="0" end="0"/>
                                            </p:txEl>
                                          </p:spTgt>
                                        </p:tgtEl>
                                      </p:cBhvr>
                                    </p:animEffect>
                                  </p:childTnLst>
                                </p:cTn>
                              </p:par>
                              <p:par>
                                <p:cTn id="64" presetID="22" presetClass="entr" presetSubtype="8"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animEffect transition="in" filter="fade">
                                      <p:cBhvr>
                                        <p:cTn id="71" dur="500"/>
                                        <p:tgtEl>
                                          <p:spTgt spid="5">
                                            <p:txEl>
                                              <p:pRg st="17" end="17"/>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
                                            <p:txEl>
                                              <p:pRg st="19" end="19"/>
                                            </p:txEl>
                                          </p:spTgt>
                                        </p:tgtEl>
                                        <p:attrNameLst>
                                          <p:attrName>style.visibility</p:attrName>
                                        </p:attrNameLst>
                                      </p:cBhvr>
                                      <p:to>
                                        <p:strVal val="visible"/>
                                      </p:to>
                                    </p:set>
                                    <p:animEffect transition="in" filter="fade">
                                      <p:cBhvr>
                                        <p:cTn id="76" dur="500"/>
                                        <p:tgtEl>
                                          <p:spTgt spid="5">
                                            <p:txEl>
                                              <p:pRg st="19" end="19"/>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
                                            <p:txEl>
                                              <p:pRg st="2" end="2"/>
                                            </p:txEl>
                                          </p:spTgt>
                                        </p:tgtEl>
                                        <p:attrNameLst>
                                          <p:attrName>style.visibility</p:attrName>
                                        </p:attrNameLst>
                                      </p:cBhvr>
                                      <p:to>
                                        <p:strVal val="visible"/>
                                      </p:to>
                                    </p:set>
                                    <p:animEffect transition="in" filter="fade">
                                      <p:cBhvr>
                                        <p:cTn id="81" dur="500"/>
                                        <p:tgtEl>
                                          <p:spTgt spid="7">
                                            <p:txEl>
                                              <p:pRg st="2" end="2"/>
                                            </p:txEl>
                                          </p:spTgt>
                                        </p:tgtEl>
                                      </p:cBhvr>
                                    </p:animEffect>
                                  </p:childTnLst>
                                </p:cTn>
                              </p:par>
                              <p:par>
                                <p:cTn id="82" presetID="22" presetClass="entr" presetSubtype="8"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500"/>
                                        <p:tgtEl>
                                          <p:spTgt spid="1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76C2E-30B4-4D8F-A164-CEB684710473}"/>
              </a:ext>
            </a:extLst>
          </p:cNvPr>
          <p:cNvPicPr>
            <a:picLocks noChangeAspect="1"/>
          </p:cNvPicPr>
          <p:nvPr/>
        </p:nvPicPr>
        <p:blipFill>
          <a:blip r:embed="rId3"/>
          <a:stretch>
            <a:fillRect/>
          </a:stretch>
        </p:blipFill>
        <p:spPr>
          <a:xfrm>
            <a:off x="5248261" y="2343150"/>
            <a:ext cx="3763455" cy="2585399"/>
          </a:xfrm>
          <a:prstGeom prst="rect">
            <a:avLst/>
          </a:prstGeom>
        </p:spPr>
      </p:pic>
      <p:sp>
        <p:nvSpPr>
          <p:cNvPr id="2" name="Title 1">
            <a:extLst>
              <a:ext uri="{FF2B5EF4-FFF2-40B4-BE49-F238E27FC236}">
                <a16:creationId xmlns:a16="http://schemas.microsoft.com/office/drawing/2014/main" id="{33309DBF-FAFB-4BB2-B977-184C39E60315}"/>
              </a:ext>
            </a:extLst>
          </p:cNvPr>
          <p:cNvSpPr>
            <a:spLocks noGrp="1"/>
          </p:cNvSpPr>
          <p:nvPr>
            <p:ph type="title"/>
          </p:nvPr>
        </p:nvSpPr>
        <p:spPr/>
        <p:txBody>
          <a:bodyPr/>
          <a:lstStyle/>
          <a:p>
            <a:r>
              <a:rPr lang="en-US"/>
              <a:t>Transactions</a:t>
            </a:r>
          </a:p>
        </p:txBody>
      </p:sp>
      <p:sp>
        <p:nvSpPr>
          <p:cNvPr id="3" name="Content Placeholder 2">
            <a:extLst>
              <a:ext uri="{FF2B5EF4-FFF2-40B4-BE49-F238E27FC236}">
                <a16:creationId xmlns:a16="http://schemas.microsoft.com/office/drawing/2014/main" id="{39FCFAF5-1DD8-4DA8-9B23-D086BF730842}"/>
              </a:ext>
            </a:extLst>
          </p:cNvPr>
          <p:cNvSpPr>
            <a:spLocks noGrp="1"/>
          </p:cNvSpPr>
          <p:nvPr>
            <p:ph idx="1"/>
          </p:nvPr>
        </p:nvSpPr>
        <p:spPr>
          <a:xfrm>
            <a:off x="381000" y="895350"/>
            <a:ext cx="6705600" cy="2362200"/>
          </a:xfrm>
        </p:spPr>
        <p:txBody>
          <a:bodyPr>
            <a:normAutofit/>
          </a:bodyPr>
          <a:lstStyle/>
          <a:p>
            <a:r>
              <a:rPr lang="en-US" dirty="0"/>
              <a:t>Changes you make to the database are not finalized until you “rollback” or “commit” the transaction</a:t>
            </a:r>
          </a:p>
          <a:p>
            <a:r>
              <a:rPr lang="en-US" dirty="0"/>
              <a:t>Connecting creates a new transaction</a:t>
            </a:r>
          </a:p>
          <a:p>
            <a:r>
              <a:rPr lang="en-US" dirty="0"/>
              <a:t> </a:t>
            </a:r>
            <a:r>
              <a:rPr lang="en-US" b="1" dirty="0">
                <a:solidFill>
                  <a:schemeClr val="accent1"/>
                </a:solidFill>
              </a:rPr>
              <a:t>rollback</a:t>
            </a:r>
            <a:r>
              <a:rPr lang="en-US" dirty="0"/>
              <a:t> aborts all changes</a:t>
            </a:r>
          </a:p>
          <a:p>
            <a:r>
              <a:rPr lang="en-US" dirty="0"/>
              <a:t> </a:t>
            </a:r>
            <a:r>
              <a:rPr lang="en-US" b="1" dirty="0">
                <a:solidFill>
                  <a:schemeClr val="accent1"/>
                </a:solidFill>
              </a:rPr>
              <a:t>commit</a:t>
            </a:r>
            <a:r>
              <a:rPr lang="en-US" dirty="0"/>
              <a:t> applies all the changes at once</a:t>
            </a:r>
          </a:p>
          <a:p>
            <a:r>
              <a:rPr lang="en-US" dirty="0"/>
              <a:t>Neither gets you “rollback”</a:t>
            </a:r>
          </a:p>
        </p:txBody>
      </p:sp>
      <p:sp>
        <p:nvSpPr>
          <p:cNvPr id="4" name="Slide Number Placeholder 3">
            <a:extLst>
              <a:ext uri="{FF2B5EF4-FFF2-40B4-BE49-F238E27FC236}">
                <a16:creationId xmlns:a16="http://schemas.microsoft.com/office/drawing/2014/main" id="{21F4BA11-2A80-4205-B2D4-CBC42A70E103}"/>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Tree>
    <p:extLst>
      <p:ext uri="{BB962C8B-B14F-4D97-AF65-F5344CB8AC3E}">
        <p14:creationId xmlns:p14="http://schemas.microsoft.com/office/powerpoint/2010/main" val="122890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7DDC6F3-842E-4502-8AAB-FCC59001DB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604" y="1897690"/>
            <a:ext cx="2738438" cy="2190750"/>
          </a:xfrm>
          <a:prstGeom prst="rect">
            <a:avLst/>
          </a:prstGeom>
        </p:spPr>
      </p:pic>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a:t>Updating the Database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3" name="TextBox 2">
            <a:extLst>
              <a:ext uri="{FF2B5EF4-FFF2-40B4-BE49-F238E27FC236}">
                <a16:creationId xmlns:a16="http://schemas.microsoft.com/office/drawing/2014/main" id="{631727A6-5841-4801-A5DD-2F4EDFB9A1F1}"/>
              </a:ext>
            </a:extLst>
          </p:cNvPr>
          <p:cNvSpPr txBox="1"/>
          <p:nvPr/>
        </p:nvSpPr>
        <p:spPr>
          <a:xfrm>
            <a:off x="2286000" y="666751"/>
            <a:ext cx="4572000" cy="369332"/>
          </a:xfrm>
          <a:prstGeom prst="rect">
            <a:avLst/>
          </a:prstGeom>
          <a:noFill/>
        </p:spPr>
        <p:txBody>
          <a:bodyPr wrap="square" rtlCol="0">
            <a:spAutoFit/>
          </a:bodyPr>
          <a:lstStyle/>
          <a:p>
            <a:r>
              <a:rPr lang="en-US" dirty="0"/>
              <a:t>Take 5 points from Pat and give them to Ann.</a:t>
            </a:r>
          </a:p>
        </p:txBody>
      </p:sp>
      <p:sp>
        <p:nvSpPr>
          <p:cNvPr id="5" name="Rectangle 4">
            <a:extLst>
              <a:ext uri="{FF2B5EF4-FFF2-40B4-BE49-F238E27FC236}">
                <a16:creationId xmlns:a16="http://schemas.microsoft.com/office/drawing/2014/main" id="{DA5E6E2D-83DC-4E3E-AAFE-BE44F725DB81}"/>
              </a:ext>
            </a:extLst>
          </p:cNvPr>
          <p:cNvSpPr/>
          <p:nvPr/>
        </p:nvSpPr>
        <p:spPr>
          <a:xfrm>
            <a:off x="266700" y="773605"/>
            <a:ext cx="5105400" cy="3385927"/>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student=17'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student=35’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err="1">
                <a:latin typeface="Consolas" panose="020B0609020204030204" pitchFamily="49" charset="0"/>
                <a:ea typeface="Calibri" panose="020F0502020204030204" pitchFamily="34" charset="0"/>
                <a:cs typeface="Consolas" panose="020B0609020204030204" pitchFamily="49" charset="0"/>
              </a:rPr>
              <a:t>c.commit</a:t>
            </a:r>
            <a:r>
              <a:rPr lang="en-US" sz="2000" dirty="0">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EE930C73-E044-40B0-B077-A274E2D9ECC8}"/>
              </a:ext>
            </a:extLst>
          </p:cNvPr>
          <p:cNvSpPr/>
          <p:nvPr/>
        </p:nvSpPr>
        <p:spPr>
          <a:xfrm>
            <a:off x="3048000" y="1368684"/>
            <a:ext cx="5029200" cy="276999"/>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[(90, 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(85, 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(97,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5AFC03A9-2AFB-4458-AC64-EF71047B522D}"/>
              </a:ext>
            </a:extLst>
          </p:cNvPr>
          <p:cNvSpPr/>
          <p:nvPr/>
        </p:nvSpPr>
        <p:spPr>
          <a:xfrm>
            <a:off x="3048000" y="4035206"/>
            <a:ext cx="5029200" cy="276999"/>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[(90, 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(90, 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(92,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a:t>
            </a:r>
            <a:endParaRPr lang="en-US" sz="1200" dirty="0"/>
          </a:p>
        </p:txBody>
      </p:sp>
      <p:cxnSp>
        <p:nvCxnSpPr>
          <p:cNvPr id="8" name="Straight Arrow Connector 7">
            <a:extLst>
              <a:ext uri="{FF2B5EF4-FFF2-40B4-BE49-F238E27FC236}">
                <a16:creationId xmlns:a16="http://schemas.microsoft.com/office/drawing/2014/main" id="{0BD7C4A7-852D-455F-9DD4-8F919E1BD514}"/>
              </a:ext>
            </a:extLst>
          </p:cNvPr>
          <p:cNvCxnSpPr>
            <a:cxnSpLocks/>
            <a:endCxn id="6" idx="1"/>
          </p:cNvCxnSpPr>
          <p:nvPr/>
        </p:nvCxnSpPr>
        <p:spPr>
          <a:xfrm>
            <a:off x="2057400" y="1507184"/>
            <a:ext cx="9906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EC74D8-14A1-468B-A963-58C140B52292}"/>
              </a:ext>
            </a:extLst>
          </p:cNvPr>
          <p:cNvCxnSpPr>
            <a:cxnSpLocks/>
          </p:cNvCxnSpPr>
          <p:nvPr/>
        </p:nvCxnSpPr>
        <p:spPr>
          <a:xfrm>
            <a:off x="2119423" y="4004930"/>
            <a:ext cx="1004777" cy="167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10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9" end="9"/>
                                            </p:txEl>
                                          </p:spTgt>
                                        </p:tgtEl>
                                        <p:attrNameLst>
                                          <p:attrName>style.visibility</p:attrName>
                                        </p:attrNameLst>
                                      </p:cBhvr>
                                      <p:to>
                                        <p:strVal val="visible"/>
                                      </p:to>
                                    </p:set>
                                    <p:animEffect transition="in" filter="fade">
                                      <p:cBhvr>
                                        <p:cTn id="20" dur="500"/>
                                        <p:tgtEl>
                                          <p:spTgt spid="5">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animEffect transition="in" filter="fade">
                                      <p:cBhvr>
                                        <p:cTn id="25" dur="500"/>
                                        <p:tgtEl>
                                          <p:spTgt spid="5">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13" end="13"/>
                                            </p:txEl>
                                          </p:spTgt>
                                        </p:tgtEl>
                                        <p:attrNameLst>
                                          <p:attrName>style.visibility</p:attrName>
                                        </p:attrNameLst>
                                      </p:cBhvr>
                                      <p:to>
                                        <p:strVal val="visible"/>
                                      </p:to>
                                    </p:set>
                                    <p:animEffect transition="in" filter="fade">
                                      <p:cBhvr>
                                        <p:cTn id="30" dur="500"/>
                                        <p:tgtEl>
                                          <p:spTgt spid="5">
                                            <p:txEl>
                                              <p:pRg st="13" end="1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animEffect transition="in" filter="fade">
                                      <p:cBhvr>
                                        <p:cTn id="35" dur="500"/>
                                        <p:tgtEl>
                                          <p:spTgt spid="5">
                                            <p:txEl>
                                              <p:pRg st="15" end="1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4B47-7757-48C1-B4BD-8401F88AAB6F}"/>
              </a:ext>
            </a:extLst>
          </p:cNvPr>
          <p:cNvSpPr>
            <a:spLocks noGrp="1"/>
          </p:cNvSpPr>
          <p:nvPr>
            <p:ph type="title"/>
          </p:nvPr>
        </p:nvSpPr>
        <p:spPr/>
        <p:txBody>
          <a:bodyPr/>
          <a:lstStyle/>
          <a:p>
            <a:r>
              <a:rPr lang="en-US" dirty="0"/>
              <a:t>Handling Exceptions</a:t>
            </a:r>
          </a:p>
        </p:txBody>
      </p:sp>
      <p:sp>
        <p:nvSpPr>
          <p:cNvPr id="4" name="Slide Number Placeholder 3">
            <a:extLst>
              <a:ext uri="{FF2B5EF4-FFF2-40B4-BE49-F238E27FC236}">
                <a16:creationId xmlns:a16="http://schemas.microsoft.com/office/drawing/2014/main" id="{F3005E09-B461-478A-B3AC-A1B1218D996C}"/>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AD7211D7-281C-47FF-92B9-98C33455FDD6}"/>
              </a:ext>
            </a:extLst>
          </p:cNvPr>
          <p:cNvSpPr/>
          <p:nvPr/>
        </p:nvSpPr>
        <p:spPr>
          <a:xfrm>
            <a:off x="304800" y="797971"/>
            <a:ext cx="5257800" cy="3847079"/>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name=17'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name=35'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conn.commit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conn.rollback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Arrow: Curved Left 7">
            <a:extLst>
              <a:ext uri="{FF2B5EF4-FFF2-40B4-BE49-F238E27FC236}">
                <a16:creationId xmlns:a16="http://schemas.microsoft.com/office/drawing/2014/main" id="{955E3655-0950-46B3-8200-C533DA430CE4}"/>
              </a:ext>
            </a:extLst>
          </p:cNvPr>
          <p:cNvSpPr/>
          <p:nvPr/>
        </p:nvSpPr>
        <p:spPr>
          <a:xfrm>
            <a:off x="1928813" y="3477289"/>
            <a:ext cx="1066800" cy="1143000"/>
          </a:xfrm>
          <a:prstGeom prst="curvedLeftArrow">
            <a:avLst>
              <a:gd name="adj1" fmla="val 13886"/>
              <a:gd name="adj2" fmla="val 50000"/>
              <a:gd name="adj3" fmla="val 25000"/>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4694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fade">
                                      <p:cBhvr>
                                        <p:cTn id="13" dur="500"/>
                                        <p:tgtEl>
                                          <p:spTgt spid="5">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0" end="10"/>
                                            </p:txEl>
                                          </p:spTgt>
                                        </p:tgtEl>
                                        <p:attrNameLst>
                                          <p:attrName>style.visibility</p:attrName>
                                        </p:attrNameLst>
                                      </p:cBhvr>
                                      <p:to>
                                        <p:strVal val="visible"/>
                                      </p:to>
                                    </p:set>
                                    <p:animEffect transition="in" filter="fade">
                                      <p:cBhvr>
                                        <p:cTn id="16" dur="500"/>
                                        <p:tgtEl>
                                          <p:spTgt spid="5">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animEffect transition="in" filter="fade">
                                      <p:cBhvr>
                                        <p:cTn id="21" dur="500"/>
                                        <p:tgtEl>
                                          <p:spTgt spid="5">
                                            <p:txEl>
                                              <p:pRg st="12" end="1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animEffect transition="in" filter="fade">
                                      <p:cBhvr>
                                        <p:cTn id="29" dur="500"/>
                                        <p:tgtEl>
                                          <p:spTgt spid="5">
                                            <p:txEl>
                                              <p:pRg st="14" end="1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6" end="16"/>
                                            </p:txEl>
                                          </p:spTgt>
                                        </p:tgtEl>
                                        <p:attrNameLst>
                                          <p:attrName>style.visibility</p:attrName>
                                        </p:attrNameLst>
                                      </p:cBhvr>
                                      <p:to>
                                        <p:strVal val="visible"/>
                                      </p:to>
                                    </p:set>
                                    <p:animEffect transition="in" filter="fade">
                                      <p:cBhvr>
                                        <p:cTn id="34" dur="500"/>
                                        <p:tgtEl>
                                          <p:spTgt spid="5">
                                            <p:txEl>
                                              <p:pRg st="16" end="1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up)">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9231</TotalTime>
  <Words>1850</Words>
  <Application>Microsoft Office PowerPoint</Application>
  <PresentationFormat>On-screen Show (16:9)</PresentationFormat>
  <Paragraphs>349</Paragraphs>
  <Slides>12</Slides>
  <Notes>12</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12</vt:i4>
      </vt:variant>
    </vt:vector>
  </HeadingPairs>
  <TitlesOfParts>
    <vt:vector size="24"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SQL Transactions</vt:lpstr>
      <vt:lpstr>See Also</vt:lpstr>
      <vt:lpstr>Transactions</vt:lpstr>
      <vt:lpstr>Transactions</vt:lpstr>
      <vt:lpstr>DBUtil Module</vt:lpstr>
      <vt:lpstr>Updating the Database</vt:lpstr>
      <vt:lpstr>Transactions</vt:lpstr>
      <vt:lpstr>Updating the Database</vt:lpstr>
      <vt:lpstr>Handling Exceptions</vt:lpstr>
      <vt:lpstr>Handling Exceptions</vt:lpstr>
      <vt:lpstr>Always Close</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342</cp:revision>
  <cp:lastPrinted>2015-07-06T21:44:19Z</cp:lastPrinted>
  <dcterms:created xsi:type="dcterms:W3CDTF">2015-07-04T21:12:26Z</dcterms:created>
  <dcterms:modified xsi:type="dcterms:W3CDTF">2018-01-14T14:52:34Z</dcterms:modified>
</cp:coreProperties>
</file>